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1" r:id="rId3"/>
    <p:sldId id="262" r:id="rId4"/>
    <p:sldId id="258" r:id="rId5"/>
    <p:sldId id="260" r:id="rId6"/>
    <p:sldId id="263" r:id="rId7"/>
    <p:sldId id="259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9B11DC-15DD-40BE-8CB4-136C0EB3805C}" type="datetimeFigureOut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970037-78B9-44BB-A9A6-EE6F3E5ECD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CA840-46DF-42E4-850B-8E8F7CA5F027}" type="datetimeFigureOut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57CEF-6BEE-48EB-A384-1EE55CF7B9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1366A-48CE-4A8D-82EE-D331B85F4B63}" type="datetimeFigureOut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64B93-F6D8-4164-937A-829274670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3E4D1-4510-47DF-A44F-F9B4223F99A5}" type="datetimeFigureOut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AD4AB-D5DD-428B-B1B8-7A525A9D17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FA1373-0F8B-4A3F-9C6B-A534DE46BC4A}" type="datetimeFigureOut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37D042-3A68-498A-9CC7-97F4B73A97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B28E6-056F-4B8E-83A0-9147981D48B3}" type="datetimeFigureOut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22959-0161-49DF-B1FC-133779565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07E8D5-007C-403A-8358-349B69052D12}" type="datetimeFigureOut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934028-1D62-4727-95A8-3219FF1640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37B1C-CF4C-4CF3-B97B-24F089718894}" type="datetimeFigureOut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45881-F835-41E8-B23D-FFB7D0FAC0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1B85D6-4808-4DCD-9291-E06831B8D2F9}" type="datetimeFigureOut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46CB11-FB22-421B-B483-2741B3604D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8F2C80-07C3-4DC2-B792-FCF014EAFC7D}" type="datetimeFigureOut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9FAF39-EFA5-42BD-B92C-61A81658C2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88EED2-9996-415A-94B2-F6323653686C}" type="datetimeFigureOut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A8EDE9-5A8A-46E2-9534-C851B93367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DDB53E1-92E7-472D-B4B4-2C83E441DC30}" type="datetimeFigureOut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1BFC2825-0D3D-49D4-9C60-6F147F2E86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0" r:id="rId2"/>
    <p:sldLayoutId id="2147483916" r:id="rId3"/>
    <p:sldLayoutId id="2147483911" r:id="rId4"/>
    <p:sldLayoutId id="2147483917" r:id="rId5"/>
    <p:sldLayoutId id="2147483912" r:id="rId6"/>
    <p:sldLayoutId id="2147483918" r:id="rId7"/>
    <p:sldLayoutId id="2147483919" r:id="rId8"/>
    <p:sldLayoutId id="2147483920" r:id="rId9"/>
    <p:sldLayoutId id="2147483913" r:id="rId10"/>
    <p:sldLayoutId id="21474839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Fossils and 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The Law of Superposition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562600"/>
            <a:ext cx="7407275" cy="9699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400" dirty="0"/>
          </a:p>
        </p:txBody>
      </p:sp>
      <p:pic>
        <p:nvPicPr>
          <p:cNvPr id="8196" name="Picture 1" descr="C:\Documents and Settings\Liz\Local Settings\Temporary Internet Files\Content.IE5\G58FSJC9\MPj0438617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09800"/>
            <a:ext cx="4267200" cy="284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Fossils and Superposition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497763" cy="47244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What is a fossil?</a:t>
            </a:r>
          </a:p>
          <a:p>
            <a:pPr marL="407988" lvl="1" indent="-4763" eaLnBrk="1" fontAlgn="auto" hangingPunct="1">
              <a:spcAft>
                <a:spcPts val="0"/>
              </a:spcAft>
              <a:buFont typeface="Verdana"/>
              <a:buNone/>
              <a:defRPr/>
            </a:pPr>
            <a:r>
              <a:rPr lang="en-US" sz="3200" dirty="0" smtClean="0"/>
              <a:t>		The trace or remains of an organism 	that lived long ago, most commonly 	preserved in sedimentary rock</a:t>
            </a:r>
          </a:p>
          <a:p>
            <a:pPr marL="407988" lvl="1" indent="-4763" eaLnBrk="1" fontAlgn="auto" hangingPunct="1">
              <a:spcAft>
                <a:spcPts val="0"/>
              </a:spcAft>
              <a:buFont typeface="Verdana"/>
              <a:buNone/>
              <a:defRPr/>
            </a:pPr>
            <a:endParaRPr lang="en-US" sz="32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What is a superposition?</a:t>
            </a:r>
          </a:p>
          <a:p>
            <a:pPr marL="571500" lvl="1" indent="-31750" eaLnBrk="1" fontAlgn="auto" hangingPunct="1">
              <a:spcBef>
                <a:spcPts val="600"/>
              </a:spcBef>
              <a:spcAft>
                <a:spcPts val="0"/>
              </a:spcAft>
              <a:buSzPct val="80000"/>
              <a:buFont typeface="Verdana"/>
              <a:buNone/>
              <a:defRPr/>
            </a:pPr>
            <a:r>
              <a:rPr lang="en-US" sz="3200" dirty="0" smtClean="0"/>
              <a:t>		Younger rocks lie above older rocks if 	the layers have not been disturbed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Relative Dating and Index Fossils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What is relative dating?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Any method of determining whether an event or object is older or younger than other events or objects.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What is an index fossil?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A fossil that is found in the rock layers of only one geologic age and is used to establish the age of the rock layers.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Is found in rock layers 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None/>
              <a:defRPr/>
            </a:pPr>
            <a:r>
              <a:rPr lang="en-US" dirty="0" smtClean="0"/>
              <a:t>	around the world, ex Trilobites</a:t>
            </a:r>
            <a:endParaRPr lang="en-US" dirty="0"/>
          </a:p>
        </p:txBody>
      </p:sp>
      <p:pic>
        <p:nvPicPr>
          <p:cNvPr id="10244" name="Picture 2" descr="trilob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876800"/>
            <a:ext cx="23876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Activity # 1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>
          <a:xfrm>
            <a:off x="1447800" y="1524000"/>
            <a:ext cx="7497763" cy="5105400"/>
          </a:xfrm>
        </p:spPr>
        <p:txBody>
          <a:bodyPr/>
          <a:lstStyle/>
          <a:p>
            <a:pPr eaLnBrk="1" hangingPunct="1"/>
            <a:r>
              <a:rPr lang="en-US" smtClean="0"/>
              <a:t>On your desk, you have 8 large colored index cards with nonsense letters placed on them.</a:t>
            </a:r>
          </a:p>
          <a:p>
            <a:pPr eaLnBrk="1" hangingPunct="1"/>
            <a:r>
              <a:rPr lang="en-US" smtClean="0"/>
              <a:t>Your task is to determine what the correct sequence of the letters are.</a:t>
            </a:r>
          </a:p>
          <a:p>
            <a:pPr eaLnBrk="1" hangingPunct="1"/>
            <a:r>
              <a:rPr lang="en-US" smtClean="0"/>
              <a:t>You have two clues:</a:t>
            </a:r>
          </a:p>
          <a:p>
            <a:pPr marL="915988" lvl="1" indent="-514350" eaLnBrk="1" hangingPunct="1">
              <a:buFont typeface="Gill Sans MT" pitchFamily="34" charset="0"/>
              <a:buAutoNum type="arabicPeriod"/>
            </a:pPr>
            <a:r>
              <a:rPr lang="en-US" smtClean="0"/>
              <a:t>The card with the letters “C” and “T” is on the bottom, or the oldest layer</a:t>
            </a:r>
          </a:p>
          <a:p>
            <a:pPr marL="915988" lvl="1" indent="-514350" eaLnBrk="1" hangingPunct="1">
              <a:buFont typeface="Gill Sans MT" pitchFamily="34" charset="0"/>
              <a:buAutoNum type="arabicPeriod"/>
            </a:pPr>
            <a:r>
              <a:rPr lang="en-US" smtClean="0"/>
              <a:t>Look for a card that has either a “T” or “C” written on it for the second layer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38200" cy="61863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B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T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76800" y="5867400"/>
            <a:ext cx="1066800" cy="646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Gill Sans MT" pitchFamily="34" charset="0"/>
              </a:rPr>
              <a:t>C 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91000" y="5181600"/>
            <a:ext cx="1295400" cy="646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Gill Sans MT" pitchFamily="34" charset="0"/>
              </a:rPr>
              <a:t>AGC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0" y="4495800"/>
            <a:ext cx="990600" cy="646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Gill Sans MT" pitchFamily="34" charset="0"/>
              </a:rPr>
              <a:t>UA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00400" y="3810000"/>
            <a:ext cx="1219200" cy="646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Gill Sans MT" pitchFamily="34" charset="0"/>
              </a:rPr>
              <a:t>NBU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24200" y="3163888"/>
            <a:ext cx="914400" cy="6461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Gill Sans MT" pitchFamily="34" charset="0"/>
              </a:rPr>
              <a:t>NB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90800" y="2514600"/>
            <a:ext cx="990600" cy="646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Gill Sans MT" pitchFamily="34" charset="0"/>
              </a:rPr>
              <a:t>ON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905000" y="1868488"/>
            <a:ext cx="1600200" cy="6461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Gill Sans MT" pitchFamily="34" charset="0"/>
              </a:rPr>
              <a:t>DXO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71600" y="1258888"/>
            <a:ext cx="990600" cy="6461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Gill Sans MT" pitchFamily="34" charset="0"/>
              </a:rPr>
              <a:t>MD</a:t>
            </a:r>
          </a:p>
        </p:txBody>
      </p:sp>
      <p:sp>
        <p:nvSpPr>
          <p:cNvPr id="12299" name="TextBox 11"/>
          <p:cNvSpPr txBox="1">
            <a:spLocks noChangeArrowheads="1"/>
          </p:cNvSpPr>
          <p:nvPr/>
        </p:nvSpPr>
        <p:spPr bwMode="auto">
          <a:xfrm>
            <a:off x="1295400" y="381000"/>
            <a:ext cx="7543800" cy="523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This is one possible way to arrange the cards.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14800" y="1023938"/>
            <a:ext cx="4876800" cy="2862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latin typeface="Arial" pitchFamily="34" charset="0"/>
                <a:cs typeface="Arial" pitchFamily="34" charset="0"/>
              </a:rPr>
              <a:t>Questions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What letter is the oldest?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What letter is the youngest?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What letter showed up the most?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Which letters only showed up once?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Which letters could be index fossils?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How did you know which was older: “M” or “X”?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Activity # 2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05400"/>
          </a:xfrm>
        </p:spPr>
        <p:txBody>
          <a:bodyPr/>
          <a:lstStyle/>
          <a:p>
            <a:pPr eaLnBrk="1" hangingPunct="1"/>
            <a:r>
              <a:rPr lang="en-US" smtClean="0"/>
              <a:t>Flip your eight index cards over</a:t>
            </a:r>
          </a:p>
          <a:p>
            <a:pPr eaLnBrk="1" hangingPunct="1"/>
            <a:r>
              <a:rPr lang="en-US" smtClean="0"/>
              <a:t>Arrange the index cards that represent layers of rock and fossils </a:t>
            </a:r>
          </a:p>
          <a:p>
            <a:pPr eaLnBrk="1" hangingPunct="1"/>
            <a:r>
              <a:rPr lang="en-US" smtClean="0"/>
              <a:t>Clues:</a:t>
            </a:r>
          </a:p>
          <a:p>
            <a:pPr marL="915988" lvl="1" indent="-514350" eaLnBrk="1" hangingPunct="1">
              <a:buFont typeface="Gill Sans MT" pitchFamily="34" charset="0"/>
              <a:buAutoNum type="arabicPeriod"/>
            </a:pPr>
            <a:r>
              <a:rPr lang="en-US" smtClean="0"/>
              <a:t>The oldest layer has the letter “M” in it</a:t>
            </a:r>
          </a:p>
          <a:p>
            <a:pPr marL="915988" lvl="1" indent="-514350" eaLnBrk="1" hangingPunct="1">
              <a:buFont typeface="Gill Sans MT" pitchFamily="34" charset="0"/>
              <a:buAutoNum type="arabicPeriod"/>
            </a:pPr>
            <a:r>
              <a:rPr lang="en-US" smtClean="0"/>
              <a:t>Find a rock layer that has at least one of the fossils you found in the oldest rock layer</a:t>
            </a:r>
          </a:p>
          <a:p>
            <a:pPr marL="915988" lvl="1" indent="-514350" eaLnBrk="1" hangingPunct="1">
              <a:buFont typeface="Gill Sans MT" pitchFamily="34" charset="0"/>
              <a:buAutoNum type="arabicPeriod"/>
            </a:pPr>
            <a:r>
              <a:rPr lang="en-US" smtClean="0"/>
              <a:t>Extinction is forever - once an organism disappears from the sequence it cannot reappear later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1143000" y="6211888"/>
            <a:ext cx="7620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Teacher Note: I replaced the letters with nonsense letters b/c spelling the word “organism” was too easy for my 5</a:t>
            </a:r>
            <a:r>
              <a:rPr lang="en-US" sz="1200" baseline="30000"/>
              <a:t>th</a:t>
            </a:r>
            <a:r>
              <a:rPr lang="en-US" sz="1200"/>
              <a:t> graders</a:t>
            </a: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14400"/>
            <a:ext cx="392430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914400"/>
            <a:ext cx="39338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To think about…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problems did you run into when trying to arrange the fossils into the correct sequence?</a:t>
            </a:r>
          </a:p>
          <a:p>
            <a:pPr eaLnBrk="1" hangingPunct="1"/>
            <a:r>
              <a:rPr lang="en-US" smtClean="0"/>
              <a:t>Would this have been more difficult if you did not know which layer was the oldest to start the activity?</a:t>
            </a:r>
          </a:p>
          <a:p>
            <a:pPr eaLnBrk="1" hangingPunct="1"/>
            <a:r>
              <a:rPr lang="en-US" smtClean="0"/>
              <a:t>Which organism is the most complex of all the fossils and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308</TotalTime>
  <Words>385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Fossils and  The Law of Superposition</vt:lpstr>
      <vt:lpstr>Fossils and Superposition</vt:lpstr>
      <vt:lpstr>Relative Dating and Index Fossils</vt:lpstr>
      <vt:lpstr>Activity # 1</vt:lpstr>
      <vt:lpstr>PowerPoint Presentation</vt:lpstr>
      <vt:lpstr>Activity # 2</vt:lpstr>
      <vt:lpstr>PowerPoint Presentation</vt:lpstr>
      <vt:lpstr>To think about…</vt:lpstr>
    </vt:vector>
  </TitlesOfParts>
  <Company>Johnson &amp; Johnson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Fossils and      the Law of Superpostition</dc:title>
  <dc:creator>Liz</dc:creator>
  <cp:lastModifiedBy>mandyporter</cp:lastModifiedBy>
  <cp:revision>40</cp:revision>
  <dcterms:created xsi:type="dcterms:W3CDTF">2009-04-11T22:45:38Z</dcterms:created>
  <dcterms:modified xsi:type="dcterms:W3CDTF">2014-12-01T14:55:21Z</dcterms:modified>
</cp:coreProperties>
</file>