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79AC-A232-4B5C-BC6A-58A94EE6CD7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61E5-EAA0-41CB-9ABD-43E55C784F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470025"/>
          </a:xfrm>
        </p:spPr>
        <p:txBody>
          <a:bodyPr/>
          <a:lstStyle/>
          <a:p>
            <a:r>
              <a:rPr lang="en-US" dirty="0" smtClean="0"/>
              <a:t>Lifecycle of a Tree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7562" y="4372272"/>
            <a:ext cx="4934838" cy="12665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heilalively\AppData\Local\Microsoft\Windows\Temporary Internet Files\Content.IE5\AGR6ETXE\MP900430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69500"/>
            <a:ext cx="3657600" cy="4987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Dead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4800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Standing dead trees, called snags, play vital roles in the life cycle of many organisms.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 snag </a:t>
            </a:r>
            <a:r>
              <a:rPr lang="en-US" u="sng" dirty="0" smtClean="0"/>
              <a:t>slowly</a:t>
            </a:r>
            <a:r>
              <a:rPr lang="en-US" dirty="0" smtClean="0"/>
              <a:t> breaks down and returns nutrients as limbs, bark, and branches fall. It provides habitat and food for wildlife and insects.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Animals, insects, and fungi help break down the tree.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dirty="0" smtClean="0"/>
              <a:t>Eventually, the snag will fall and return		 nutrients to the soil where they are taken			up by other trees.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And, the </a:t>
            </a:r>
            <a:r>
              <a:rPr lang="en-US" u="sng" dirty="0" smtClean="0"/>
              <a:t>cycle</a:t>
            </a:r>
            <a:r>
              <a:rPr lang="en-US" dirty="0" smtClean="0"/>
              <a:t> begins anew.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endParaRPr lang="en-US" dirty="0"/>
          </a:p>
        </p:txBody>
      </p:sp>
      <p:pic>
        <p:nvPicPr>
          <p:cNvPr id="12292" name="Picture 4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7413" y="4129088"/>
            <a:ext cx="1905000" cy="2720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pond-decking-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600200"/>
            <a:ext cx="4876800" cy="4876800"/>
          </a:xfrm>
          <a:ln w="38100">
            <a:solidFill>
              <a:schemeClr val="tx1"/>
            </a:solidFill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28600" y="0"/>
            <a:ext cx="3352800" cy="1200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What stage of the lifecycle are these trees in currently?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5334000"/>
            <a:ext cx="3352800" cy="4619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SEEDLING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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0"/>
            <a:ext cx="2200275" cy="3321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4550" y="4443413"/>
            <a:ext cx="3219450" cy="2414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two_kites_sna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521450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3352800" cy="1200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What stage of the lifecycle are these trees in currently?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5334000"/>
            <a:ext cx="3352800" cy="4619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SNAG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</a:t>
            </a: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04800" y="457200"/>
            <a:ext cx="3352800" cy="1200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What stage of the lifecycle are these trees in currently?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5334000"/>
            <a:ext cx="3352800" cy="4619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SAPLING </a:t>
            </a:r>
            <a:r>
              <a:rPr lang="en-US" sz="2400">
                <a:latin typeface="Calibri" pitchFamily="34" charset="0"/>
                <a:sym typeface="Wingdings" pitchFamily="2" charset="2"/>
              </a:rPr>
              <a:t></a:t>
            </a:r>
            <a:endParaRPr lang="en-US" sz="2400">
              <a:latin typeface="Calibri" pitchFamily="34" charset="0"/>
            </a:endParaRPr>
          </a:p>
        </p:txBody>
      </p:sp>
      <p:pic>
        <p:nvPicPr>
          <p:cNvPr id="15365" name="Picture 9" descr="tree-sapling-sidewalk-well-parking-meter-buildings-new-york-city-street-million-trees-nyc-sustainability-go-green-pho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09600"/>
            <a:ext cx="36195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172348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Lifecycle of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400800"/>
            <a:ext cx="6096000" cy="4572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How to Measure &amp; ID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Week 1 Day 3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52400"/>
            <a:ext cx="7924800" cy="13843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It is important that students understand the biology of trees to further be aware of trees’ role in the ecosystem throughout its life.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0200" y="1981200"/>
            <a:ext cx="5410200" cy="4686300"/>
            <a:chOff x="2057400" y="2971800"/>
            <a:chExt cx="4953000" cy="3695095"/>
          </a:xfrm>
        </p:grpSpPr>
        <p:pic>
          <p:nvPicPr>
            <p:cNvPr id="4102" name="Picture 3" descr="life-circl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971800"/>
              <a:ext cx="4953000" cy="369509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667000" y="3581400"/>
              <a:ext cx="3581400" cy="2793087"/>
              <a:chOff x="2667000" y="3581400"/>
              <a:chExt cx="3581400" cy="2793087"/>
            </a:xfrm>
          </p:grpSpPr>
          <p:sp>
            <p:nvSpPr>
              <p:cNvPr id="4104" name="TextBox 5"/>
              <p:cNvSpPr txBox="1">
                <a:spLocks noChangeArrowheads="1"/>
              </p:cNvSpPr>
              <p:nvPr/>
            </p:nvSpPr>
            <p:spPr bwMode="auto">
              <a:xfrm>
                <a:off x="4876800" y="3581400"/>
                <a:ext cx="762000" cy="26161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>
                    <a:latin typeface="Trebuchet MS" pitchFamily="34" charset="0"/>
                  </a:rPr>
                  <a:t>Seedling</a:t>
                </a:r>
              </a:p>
            </p:txBody>
          </p:sp>
          <p:sp>
            <p:nvSpPr>
              <p:cNvPr id="4105" name="TextBox 6"/>
              <p:cNvSpPr txBox="1">
                <a:spLocks noChangeArrowheads="1"/>
              </p:cNvSpPr>
              <p:nvPr/>
            </p:nvSpPr>
            <p:spPr bwMode="auto">
              <a:xfrm>
                <a:off x="3352800" y="4114800"/>
                <a:ext cx="762000" cy="26161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>
                    <a:latin typeface="Trebuchet MS" pitchFamily="34" charset="0"/>
                  </a:rPr>
                  <a:t>Seed</a:t>
                </a:r>
              </a:p>
            </p:txBody>
          </p:sp>
          <p:sp>
            <p:nvSpPr>
              <p:cNvPr id="4106" name="TextBox 7"/>
              <p:cNvSpPr txBox="1">
                <a:spLocks noChangeArrowheads="1"/>
              </p:cNvSpPr>
              <p:nvPr/>
            </p:nvSpPr>
            <p:spPr bwMode="auto">
              <a:xfrm>
                <a:off x="5486400" y="4648200"/>
                <a:ext cx="762000" cy="26161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>
                    <a:latin typeface="Trebuchet MS" pitchFamily="34" charset="0"/>
                  </a:rPr>
                  <a:t>Sapling</a:t>
                </a:r>
              </a:p>
            </p:txBody>
          </p:sp>
          <p:sp>
            <p:nvSpPr>
              <p:cNvPr id="4107" name="TextBox 8"/>
              <p:cNvSpPr txBox="1">
                <a:spLocks noChangeArrowheads="1"/>
              </p:cNvSpPr>
              <p:nvPr/>
            </p:nvSpPr>
            <p:spPr bwMode="auto">
              <a:xfrm>
                <a:off x="4724400" y="5943600"/>
                <a:ext cx="762000" cy="430887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>
                    <a:latin typeface="Trebuchet MS" pitchFamily="34" charset="0"/>
                  </a:rPr>
                  <a:t>Mature Oak</a:t>
                </a:r>
              </a:p>
            </p:txBody>
          </p:sp>
          <p:sp>
            <p:nvSpPr>
              <p:cNvPr id="4108" name="TextBox 9"/>
              <p:cNvSpPr txBox="1">
                <a:spLocks noChangeArrowheads="1"/>
              </p:cNvSpPr>
              <p:nvPr/>
            </p:nvSpPr>
            <p:spPr bwMode="auto">
              <a:xfrm>
                <a:off x="2667000" y="5486400"/>
                <a:ext cx="762000" cy="26161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100">
                    <a:latin typeface="Trebuchet MS" pitchFamily="34" charset="0"/>
                  </a:rPr>
                  <a:t>Snag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Like all living things trees have a </a:t>
            </a:r>
            <a:r>
              <a:rPr lang="en-US" u="sng" dirty="0" smtClean="0"/>
              <a:t>life cycle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dirty="0" smtClean="0"/>
              <a:t>Birth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dirty="0" smtClean="0"/>
              <a:t>Growth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u="sng" dirty="0" smtClean="0"/>
              <a:t>Aging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dirty="0" smtClean="0"/>
              <a:t>Death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As trees grow, their </a:t>
            </a:r>
            <a:r>
              <a:rPr lang="en-US" u="sng" dirty="0" smtClean="0"/>
              <a:t>physical</a:t>
            </a:r>
            <a:r>
              <a:rPr lang="en-US" dirty="0" smtClean="0"/>
              <a:t> form changes as does their role in the forest ecosystem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Seeds come in a variety of </a:t>
            </a:r>
            <a:r>
              <a:rPr lang="en-US" u="sng" dirty="0" smtClean="0"/>
              <a:t>shapes</a:t>
            </a:r>
            <a:r>
              <a:rPr lang="en-US" dirty="0" smtClean="0"/>
              <a:t>,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weights, colors, and sizes, depending on the species.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Seeds develop from male and female parts of the trees producing </a:t>
            </a:r>
            <a:r>
              <a:rPr lang="en-US" u="sng" dirty="0" smtClean="0"/>
              <a:t>fruits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Some seeds are in a </a:t>
            </a:r>
            <a:r>
              <a:rPr lang="en-US" u="sng" dirty="0" smtClean="0"/>
              <a:t>protective</a:t>
            </a:r>
            <a:r>
              <a:rPr lang="en-US" dirty="0" smtClean="0"/>
              <a:t> nut like an acorn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dirty="0" smtClean="0"/>
              <a:t>Others are in fleshy fruits, like the black cherry. 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dirty="0" smtClean="0"/>
              <a:t>The fruit of a pine is a cone and the seed is winged and resembles a miniature helicopter when falling.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Wind, water, animals, and people </a:t>
            </a:r>
            <a:r>
              <a:rPr lang="en-US" u="sng" dirty="0" smtClean="0"/>
              <a:t>disperse</a:t>
            </a:r>
            <a:r>
              <a:rPr lang="en-US" dirty="0" smtClean="0"/>
              <a:t> seeds to the forest floor, open fields, yards and roadsides.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Where conditions are favorable for germination, seeds will germinate and grow.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3276600" cy="8302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Which came first - the tree, or the seed? </a:t>
            </a:r>
          </a:p>
        </p:txBody>
      </p:sp>
      <p:pic>
        <p:nvPicPr>
          <p:cNvPr id="6149" name="Picture 4" descr="maple tree se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"/>
            <a:ext cx="2641600" cy="1981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Seedling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52578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The seedling </a:t>
            </a:r>
            <a:r>
              <a:rPr lang="en-US" u="sng" dirty="0" smtClean="0"/>
              <a:t>grows</a:t>
            </a:r>
            <a:r>
              <a:rPr lang="en-US" dirty="0" smtClean="0"/>
              <a:t> and begins to develop woody characteristics.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The stems harden, change color, and develop a thin protective bark.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The stem may bend or develop branches that reach toward </a:t>
            </a:r>
            <a:r>
              <a:rPr lang="en-US" u="sng" dirty="0" smtClean="0"/>
              <a:t>light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Leaves or needles that develop are adapted to shade, but lean or tilt toward </a:t>
            </a:r>
            <a:r>
              <a:rPr lang="en-US" u="sng" dirty="0" smtClean="0"/>
              <a:t>light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Most </a:t>
            </a:r>
            <a:r>
              <a:rPr lang="en-US" u="sng" dirty="0" smtClean="0"/>
              <a:t>roots</a:t>
            </a:r>
            <a:r>
              <a:rPr lang="en-US" dirty="0" smtClean="0"/>
              <a:t> are in the upper soil to absorb water, nutrients and air.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Seedlings compete for nutrients, water, sunlight, and space.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u="sng" dirty="0" smtClean="0"/>
              <a:t>Threats</a:t>
            </a:r>
            <a:r>
              <a:rPr lang="en-US" dirty="0" smtClean="0"/>
              <a:t> include fire, flood, drought, disease, insect attacks, and animals.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At this stage the tree is most susceptible to being killed. </a:t>
            </a:r>
          </a:p>
        </p:txBody>
      </p:sp>
      <p:pic>
        <p:nvPicPr>
          <p:cNvPr id="7172" name="Picture 3" descr="tree-seed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19200"/>
            <a:ext cx="3346450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7244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When the tree is about 1-4 inches in diameter at 4.5 feet, it is considered a sapling.</a:t>
            </a:r>
          </a:p>
          <a:p>
            <a:pPr lvl="1" eaLnBrk="1" fontAlgn="auto" hangingPunct="1">
              <a:spcAft>
                <a:spcPts val="0"/>
              </a:spcAft>
              <a:buClr>
                <a:schemeClr val="tx2">
                  <a:shade val="75000"/>
                </a:schemeClr>
              </a:buClr>
              <a:buFont typeface="Wingdings"/>
              <a:buChar char="n"/>
              <a:defRPr/>
            </a:pPr>
            <a:r>
              <a:rPr lang="en-US" sz="2600" dirty="0" smtClean="0"/>
              <a:t>standard </a:t>
            </a:r>
            <a:r>
              <a:rPr lang="en-US" sz="2600" dirty="0"/>
              <a:t>height where tree’s diameter is measured – diameter at breast height (DBH).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As the tree starts to get </a:t>
            </a:r>
            <a:r>
              <a:rPr lang="en-US" u="sng" dirty="0" smtClean="0"/>
              <a:t>taller</a:t>
            </a:r>
            <a:r>
              <a:rPr lang="en-US" dirty="0" smtClean="0"/>
              <a:t> the trunk thickens and branches develop.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A sapling is the </a:t>
            </a:r>
            <a:r>
              <a:rPr lang="en-US" u="sng" dirty="0" smtClean="0"/>
              <a:t>size</a:t>
            </a:r>
            <a:r>
              <a:rPr lang="en-US" dirty="0" smtClean="0"/>
              <a:t> of a tree growing in a nursery.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In this juvenile state, the tree is not mature enough to </a:t>
            </a:r>
            <a:r>
              <a:rPr lang="en-US" u="sng" dirty="0" smtClean="0"/>
              <a:t>reproduce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Growing rapidly, the sapling has the same </a:t>
            </a:r>
            <a:r>
              <a:rPr lang="en-US" u="sng" dirty="0" smtClean="0"/>
              <a:t>competition</a:t>
            </a:r>
            <a:r>
              <a:rPr lang="en-US" dirty="0" smtClean="0"/>
              <a:t> and threats as seedlings.</a:t>
            </a:r>
          </a:p>
        </p:txBody>
      </p:sp>
      <p:pic>
        <p:nvPicPr>
          <p:cNvPr id="8196" name="Picture 3" descr="Sapl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314700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With </a:t>
            </a:r>
            <a:r>
              <a:rPr lang="en-US" u="sng" dirty="0" smtClean="0"/>
              <a:t>favorable</a:t>
            </a:r>
            <a:r>
              <a:rPr lang="en-US" dirty="0" smtClean="0"/>
              <a:t> conditions, a sapling will grow into a mature tree (&gt;4 inches DBH).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During this stage, each tree will grow as much as its </a:t>
            </a:r>
            <a:r>
              <a:rPr lang="en-US" u="sng" dirty="0" smtClean="0"/>
              <a:t>species</a:t>
            </a:r>
            <a:r>
              <a:rPr lang="en-US" dirty="0" smtClean="0"/>
              <a:t> and site conditions will permit. 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In addition, flowers develop, reproduction ensues, fruits form, and seed dispersal can now occur.</a:t>
            </a:r>
          </a:p>
          <a:p>
            <a:pPr eaLnBrk="1" fontAlgn="auto" hangingPunct="1">
              <a:spcAft>
                <a:spcPts val="0"/>
              </a:spcAft>
              <a:buFont typeface="Wingdings"/>
              <a:buChar char="n"/>
              <a:defRPr/>
            </a:pPr>
            <a:r>
              <a:rPr lang="en-US" dirty="0" smtClean="0"/>
              <a:t>Trees provide the maximum environmental benefits to people during this </a:t>
            </a:r>
            <a:r>
              <a:rPr lang="en-US" u="sng" dirty="0" smtClean="0"/>
              <a:t>stage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457200"/>
            <a:ext cx="3276600" cy="4619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What does DBH mean?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Black_Walnut_midd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76400"/>
            <a:ext cx="6502400" cy="4876800"/>
          </a:xfrm>
          <a:ln w="38100">
            <a:solidFill>
              <a:schemeClr val="tx1"/>
            </a:solidFill>
          </a:ln>
        </p:spPr>
      </p:pic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81000" y="0"/>
            <a:ext cx="3352800" cy="120015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What plant in the picture would you say is a mature tree?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62000" y="2590800"/>
            <a:ext cx="3124200" cy="990600"/>
          </a:xfrm>
          <a:prstGeom prst="rightArrow">
            <a:avLst/>
          </a:prstGeom>
          <a:solidFill>
            <a:schemeClr val="tx2"/>
          </a:solidFill>
          <a:ln w="38100">
            <a:solidFill>
              <a:schemeClr val="tx1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Decline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smtClean="0"/>
              <a:t>The life span of a tree is a wide-range, yet death is inevitable. </a:t>
            </a:r>
          </a:p>
          <a:p>
            <a:pPr eaLnBrk="1" hangingPunct="1"/>
            <a:r>
              <a:rPr lang="en-US" smtClean="0"/>
              <a:t>A combination of factors overcome a tree and causes it to </a:t>
            </a:r>
            <a:r>
              <a:rPr lang="en-US" u="sng" smtClean="0"/>
              <a:t>die</a:t>
            </a:r>
            <a:r>
              <a:rPr lang="en-US" smtClean="0"/>
              <a:t>. </a:t>
            </a:r>
          </a:p>
          <a:p>
            <a:pPr lvl="1" eaLnBrk="1" hangingPunct="1"/>
            <a:r>
              <a:rPr lang="en-US" smtClean="0"/>
              <a:t>Injury, drought stress, followed by disease, rot, root dieback, coupled with a lightning strike or insect infestation contribute to tree decline. </a:t>
            </a:r>
          </a:p>
          <a:p>
            <a:pPr eaLnBrk="1" hangingPunct="1"/>
            <a:r>
              <a:rPr lang="en-US" smtClean="0"/>
              <a:t>Sometimes a single </a:t>
            </a:r>
            <a:r>
              <a:rPr lang="en-US" u="sng" smtClean="0"/>
              <a:t>factor</a:t>
            </a:r>
            <a:r>
              <a:rPr lang="en-US" smtClean="0"/>
              <a:t> is serious enough to cause mortality.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658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Lifecycle of a Tree</vt:lpstr>
      <vt:lpstr>Lifecycle of Trees</vt:lpstr>
      <vt:lpstr>Background </vt:lpstr>
      <vt:lpstr>Seeds</vt:lpstr>
      <vt:lpstr>Seedling</vt:lpstr>
      <vt:lpstr>Sapling</vt:lpstr>
      <vt:lpstr>Mature</vt:lpstr>
      <vt:lpstr>Slide 8</vt:lpstr>
      <vt:lpstr>Decline</vt:lpstr>
      <vt:lpstr>Dead Tree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Lifecycle of a Tree</dc:title>
  <dc:creator>sheilalively</dc:creator>
  <cp:lastModifiedBy>sheilalively</cp:lastModifiedBy>
  <cp:revision>2</cp:revision>
  <dcterms:created xsi:type="dcterms:W3CDTF">2014-05-19T19:52:45Z</dcterms:created>
  <dcterms:modified xsi:type="dcterms:W3CDTF">2014-05-19T19:59:21Z</dcterms:modified>
</cp:coreProperties>
</file>