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av" ContentType="audio/wav"/>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7"/>
  </p:notesMasterIdLst>
  <p:sldIdLst>
    <p:sldId id="256" r:id="rId2"/>
    <p:sldId id="257" r:id="rId3"/>
    <p:sldId id="258" r:id="rId4"/>
    <p:sldId id="259" r:id="rId5"/>
    <p:sldId id="260" r:id="rId6"/>
    <p:sldId id="273" r:id="rId7"/>
    <p:sldId id="274" r:id="rId8"/>
    <p:sldId id="267" r:id="rId9"/>
    <p:sldId id="268" r:id="rId10"/>
    <p:sldId id="275" r:id="rId11"/>
    <p:sldId id="276" r:id="rId12"/>
    <p:sldId id="277" r:id="rId13"/>
    <p:sldId id="261" r:id="rId14"/>
    <p:sldId id="278" r:id="rId15"/>
    <p:sldId id="279" r:id="rId16"/>
    <p:sldId id="266" r:id="rId17"/>
    <p:sldId id="270" r:id="rId18"/>
    <p:sldId id="280" r:id="rId19"/>
    <p:sldId id="265" r:id="rId20"/>
    <p:sldId id="269" r:id="rId21"/>
    <p:sldId id="281" r:id="rId22"/>
    <p:sldId id="271" r:id="rId23"/>
    <p:sldId id="282" r:id="rId24"/>
    <p:sldId id="283" r:id="rId25"/>
    <p:sldId id="264"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5FF"/>
    <a:srgbClr val="99CCFF"/>
    <a:srgbClr val="6699F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77" autoAdjust="0"/>
  </p:normalViewPr>
  <p:slideViewPr>
    <p:cSldViewPr>
      <p:cViewPr varScale="1">
        <p:scale>
          <a:sx n="105" d="100"/>
          <a:sy n="105" d="100"/>
        </p:scale>
        <p:origin x="-6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BCD6E-AE2C-964E-B9C7-A0A1631F3411}" type="datetimeFigureOut">
              <a:rPr lang="en-US" smtClean="0"/>
              <a:t>9/24/14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6BDF3-A90A-4B4F-9265-AB0665DD0F7E}" type="slidenum">
              <a:rPr lang="en-US" smtClean="0"/>
              <a:t>‹#›</a:t>
            </a:fld>
            <a:endParaRPr lang="en-US"/>
          </a:p>
        </p:txBody>
      </p:sp>
    </p:spTree>
    <p:extLst>
      <p:ext uri="{BB962C8B-B14F-4D97-AF65-F5344CB8AC3E}">
        <p14:creationId xmlns:p14="http://schemas.microsoft.com/office/powerpoint/2010/main" val="2788547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6BDF3-A90A-4B4F-9265-AB0665DD0F7E}" type="slidenum">
              <a:rPr lang="en-US" smtClean="0"/>
              <a:t>1</a:t>
            </a:fld>
            <a:endParaRPr lang="en-US"/>
          </a:p>
        </p:txBody>
      </p:sp>
    </p:spTree>
    <p:extLst>
      <p:ext uri="{BB962C8B-B14F-4D97-AF65-F5344CB8AC3E}">
        <p14:creationId xmlns:p14="http://schemas.microsoft.com/office/powerpoint/2010/main" val="6722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4"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1331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E55914-D791-E749-BCFE-8DFC811D6184}" type="slidenum">
              <a:rPr lang="en-US"/>
              <a:pPr/>
              <a:t>‹#›</a:t>
            </a:fld>
            <a:endParaRPr lang="en-US"/>
          </a:p>
        </p:txBody>
      </p:sp>
    </p:spTree>
    <p:extLst>
      <p:ext uri="{BB962C8B-B14F-4D97-AF65-F5344CB8AC3E}">
        <p14:creationId xmlns:p14="http://schemas.microsoft.com/office/powerpoint/2010/main" val="3910521663"/>
      </p:ext>
    </p:extLst>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A95010-6F15-DC45-8BE6-060C01E2B2CA}" type="slidenum">
              <a:rPr lang="en-US"/>
              <a:pPr/>
              <a:t>‹#›</a:t>
            </a:fld>
            <a:endParaRPr lang="en-US"/>
          </a:p>
        </p:txBody>
      </p:sp>
    </p:spTree>
    <p:extLst>
      <p:ext uri="{BB962C8B-B14F-4D97-AF65-F5344CB8AC3E}">
        <p14:creationId xmlns:p14="http://schemas.microsoft.com/office/powerpoint/2010/main" val="1278826833"/>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685537-D005-0244-884A-20AB7C286E44}" type="slidenum">
              <a:rPr lang="en-US"/>
              <a:pPr/>
              <a:t>‹#›</a:t>
            </a:fld>
            <a:endParaRPr lang="en-US"/>
          </a:p>
        </p:txBody>
      </p:sp>
    </p:spTree>
    <p:extLst>
      <p:ext uri="{BB962C8B-B14F-4D97-AF65-F5344CB8AC3E}">
        <p14:creationId xmlns:p14="http://schemas.microsoft.com/office/powerpoint/2010/main" val="2322919684"/>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FB4077-1980-E54A-9D36-62F6118A7FB4}" type="slidenum">
              <a:rPr lang="en-US"/>
              <a:pPr/>
              <a:t>‹#›</a:t>
            </a:fld>
            <a:endParaRPr lang="en-US"/>
          </a:p>
        </p:txBody>
      </p:sp>
    </p:spTree>
    <p:extLst>
      <p:ext uri="{BB962C8B-B14F-4D97-AF65-F5344CB8AC3E}">
        <p14:creationId xmlns:p14="http://schemas.microsoft.com/office/powerpoint/2010/main" val="93836409"/>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821F72-73CB-5548-9287-648FD6EC108D}" type="slidenum">
              <a:rPr lang="en-US"/>
              <a:pPr/>
              <a:t>‹#›</a:t>
            </a:fld>
            <a:endParaRPr lang="en-US"/>
          </a:p>
        </p:txBody>
      </p:sp>
    </p:spTree>
    <p:extLst>
      <p:ext uri="{BB962C8B-B14F-4D97-AF65-F5344CB8AC3E}">
        <p14:creationId xmlns:p14="http://schemas.microsoft.com/office/powerpoint/2010/main" val="4018416109"/>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539D67-0ADF-3D4F-A4A1-E9AB243EBAA1}" type="slidenum">
              <a:rPr lang="en-US"/>
              <a:pPr/>
              <a:t>‹#›</a:t>
            </a:fld>
            <a:endParaRPr lang="en-US"/>
          </a:p>
        </p:txBody>
      </p:sp>
    </p:spTree>
    <p:extLst>
      <p:ext uri="{BB962C8B-B14F-4D97-AF65-F5344CB8AC3E}">
        <p14:creationId xmlns:p14="http://schemas.microsoft.com/office/powerpoint/2010/main" val="3509544620"/>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B97C71D-104F-D94C-B990-AD0A9FB84D72}" type="slidenum">
              <a:rPr lang="en-US"/>
              <a:pPr/>
              <a:t>‹#›</a:t>
            </a:fld>
            <a:endParaRPr lang="en-US"/>
          </a:p>
        </p:txBody>
      </p:sp>
    </p:spTree>
    <p:extLst>
      <p:ext uri="{BB962C8B-B14F-4D97-AF65-F5344CB8AC3E}">
        <p14:creationId xmlns:p14="http://schemas.microsoft.com/office/powerpoint/2010/main" val="403632302"/>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AC20567-403F-E84F-8A03-A686936CFA26}" type="slidenum">
              <a:rPr lang="en-US"/>
              <a:pPr/>
              <a:t>‹#›</a:t>
            </a:fld>
            <a:endParaRPr lang="en-US"/>
          </a:p>
        </p:txBody>
      </p:sp>
    </p:spTree>
    <p:extLst>
      <p:ext uri="{BB962C8B-B14F-4D97-AF65-F5344CB8AC3E}">
        <p14:creationId xmlns:p14="http://schemas.microsoft.com/office/powerpoint/2010/main" val="697011668"/>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FC3938F-1286-C746-B873-55F52C319185}" type="slidenum">
              <a:rPr lang="en-US"/>
              <a:pPr/>
              <a:t>‹#›</a:t>
            </a:fld>
            <a:endParaRPr lang="en-US"/>
          </a:p>
        </p:txBody>
      </p:sp>
    </p:spTree>
    <p:extLst>
      <p:ext uri="{BB962C8B-B14F-4D97-AF65-F5344CB8AC3E}">
        <p14:creationId xmlns:p14="http://schemas.microsoft.com/office/powerpoint/2010/main" val="1095478820"/>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A1C3C4-1322-9442-8B95-B1458E2E879F}" type="slidenum">
              <a:rPr lang="en-US"/>
              <a:pPr/>
              <a:t>‹#›</a:t>
            </a:fld>
            <a:endParaRPr lang="en-US"/>
          </a:p>
        </p:txBody>
      </p:sp>
    </p:spTree>
    <p:extLst>
      <p:ext uri="{BB962C8B-B14F-4D97-AF65-F5344CB8AC3E}">
        <p14:creationId xmlns:p14="http://schemas.microsoft.com/office/powerpoint/2010/main" val="1315583452"/>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46D56D-337A-104B-AB01-DD8CFB9AEC2A}" type="slidenum">
              <a:rPr lang="en-US"/>
              <a:pPr/>
              <a:t>‹#›</a:t>
            </a:fld>
            <a:endParaRPr lang="en-US"/>
          </a:p>
        </p:txBody>
      </p:sp>
    </p:spTree>
    <p:extLst>
      <p:ext uri="{BB962C8B-B14F-4D97-AF65-F5344CB8AC3E}">
        <p14:creationId xmlns:p14="http://schemas.microsoft.com/office/powerpoint/2010/main" val="3147395961"/>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ea typeface="+mn-ea"/>
              </a:defRPr>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ea typeface="+mn-ea"/>
              </a:defRPr>
            </a:lvl1pPr>
          </a:lstStyle>
          <a:p>
            <a:pPr>
              <a:defRPr/>
            </a:pPr>
            <a:endParaRPr lang="en-US"/>
          </a:p>
        </p:txBody>
      </p:sp>
      <p:sp>
        <p:nvSpPr>
          <p:cNvPr id="12294"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72325EC6-C6FF-544F-954B-0FA52C51F49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xmlns:p14="http://schemas.microsoft.com/office/powerpoint/2010/main">
    <p:fade thruBlk="1"/>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1" Type="http://schemas.microsoft.com/office/2007/relationships/media" Target="../media/media2.wav"/><Relationship Id="rId2" Type="http://schemas.openxmlformats.org/officeDocument/2006/relationships/audio" Target="../media/media2.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8.png"/><Relationship Id="rId5" Type="http://schemas.openxmlformats.org/officeDocument/2006/relationships/image" Target="../media/image2.png"/><Relationship Id="rId1" Type="http://schemas.microsoft.com/office/2007/relationships/media" Target="../media/media9.wav"/><Relationship Id="rId2" Type="http://schemas.openxmlformats.org/officeDocument/2006/relationships/audio" Target="../media/media9.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3.wav"/><Relationship Id="rId2" Type="http://schemas.openxmlformats.org/officeDocument/2006/relationships/audio" Target="../media/media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4.wav"/><Relationship Id="rId2" Type="http://schemas.openxmlformats.org/officeDocument/2006/relationships/audio" Target="../media/media4.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3.jpeg"/><Relationship Id="rId5" Type="http://schemas.openxmlformats.org/officeDocument/2006/relationships/image" Target="../media/image2.png"/><Relationship Id="rId1" Type="http://schemas.microsoft.com/office/2007/relationships/media" Target="../media/media5.wav"/><Relationship Id="rId2" Type="http://schemas.openxmlformats.org/officeDocument/2006/relationships/audio" Target="../media/media5.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6.wav"/><Relationship Id="rId2" Type="http://schemas.openxmlformats.org/officeDocument/2006/relationships/audio" Target="../media/media6.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7.wav"/><Relationship Id="rId2" Type="http://schemas.openxmlformats.org/officeDocument/2006/relationships/audio" Target="../media/media7.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8.wav"/><Relationship Id="rId2" Type="http://schemas.openxmlformats.org/officeDocument/2006/relationships/audio" Target="../media/media8.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pPr eaLnBrk="1" hangingPunct="1"/>
            <a:r>
              <a:rPr lang="en-US" sz="7200" b="1">
                <a:effectLst/>
                <a:latin typeface="Arial" charset="0"/>
              </a:rPr>
              <a:t/>
            </a:r>
            <a:br>
              <a:rPr lang="en-US" sz="7200" b="1">
                <a:effectLst/>
                <a:latin typeface="Arial" charset="0"/>
              </a:rPr>
            </a:br>
            <a:r>
              <a:rPr lang="en-US" sz="7200" b="1">
                <a:effectLst/>
                <a:latin typeface="Arial" charset="0"/>
              </a:rPr>
              <a:t>OUR</a:t>
            </a:r>
            <a:br>
              <a:rPr lang="en-US" sz="7200" b="1">
                <a:effectLst/>
                <a:latin typeface="Arial" charset="0"/>
              </a:rPr>
            </a:br>
            <a:r>
              <a:rPr lang="en-US" sz="7200" b="1">
                <a:effectLst/>
                <a:latin typeface="Arial" charset="0"/>
              </a:rPr>
              <a:t>ATMOSPHERE</a:t>
            </a:r>
          </a:p>
        </p:txBody>
      </p:sp>
      <p:sp>
        <p:nvSpPr>
          <p:cNvPr id="2051" name="Rectangle 3"/>
          <p:cNvSpPr>
            <a:spLocks noGrp="1" noRot="1" noChangeArrowheads="1"/>
          </p:cNvSpPr>
          <p:nvPr>
            <p:ph type="subTitle" idx="1"/>
          </p:nvPr>
        </p:nvSpPr>
        <p:spPr/>
        <p:txBody>
          <a:bodyPr/>
          <a:lstStyle/>
          <a:p>
            <a:pPr eaLnBrk="1" hangingPunct="1">
              <a:defRPr/>
            </a:pPr>
            <a:endParaRPr lang="en-US" sz="4400" b="1" dirty="0" smtClean="0">
              <a:ea typeface="+mn-ea"/>
            </a:endParaRP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2400" y="5867400"/>
            <a:ext cx="812800" cy="812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0" y="228600"/>
            <a:ext cx="9144000" cy="1325563"/>
          </a:xfrm>
        </p:spPr>
        <p:txBody>
          <a:bodyPr/>
          <a:lstStyle/>
          <a:p>
            <a:pPr eaLnBrk="1" hangingPunct="1"/>
            <a:r>
              <a:rPr lang="en-US" sz="4000" b="1">
                <a:latin typeface="Arial" charset="0"/>
              </a:rPr>
              <a:t>Name the Layers of the Atmosphere</a:t>
            </a:r>
          </a:p>
        </p:txBody>
      </p:sp>
      <p:sp>
        <p:nvSpPr>
          <p:cNvPr id="38915" name="Rectangle 3"/>
          <p:cNvSpPr>
            <a:spLocks noGrp="1" noRot="1" noChangeArrowheads="1"/>
          </p:cNvSpPr>
          <p:nvPr>
            <p:ph type="body" idx="1"/>
          </p:nvPr>
        </p:nvSpPr>
        <p:spPr>
          <a:xfrm>
            <a:off x="2209800" y="1828800"/>
            <a:ext cx="5638800" cy="4422775"/>
          </a:xfrm>
        </p:spPr>
        <p:txBody>
          <a:bodyPr/>
          <a:lstStyle/>
          <a:p>
            <a:pPr eaLnBrk="1" hangingPunct="1"/>
            <a:r>
              <a:rPr lang="en-US" sz="4800" b="1">
                <a:latin typeface="Arial" charset="0"/>
              </a:rPr>
              <a:t>Troposphere</a:t>
            </a:r>
          </a:p>
          <a:p>
            <a:pPr eaLnBrk="1" hangingPunct="1"/>
            <a:r>
              <a:rPr lang="en-US" sz="4800" b="1">
                <a:latin typeface="Arial" charset="0"/>
              </a:rPr>
              <a:t>Stratosphere</a:t>
            </a:r>
          </a:p>
          <a:p>
            <a:pPr eaLnBrk="1" hangingPunct="1"/>
            <a:r>
              <a:rPr lang="en-US" sz="4800" b="1">
                <a:latin typeface="Arial" charset="0"/>
              </a:rPr>
              <a:t>Mesosphere</a:t>
            </a:r>
          </a:p>
          <a:p>
            <a:pPr eaLnBrk="1" hangingPunct="1"/>
            <a:r>
              <a:rPr lang="en-US" sz="4800" b="1">
                <a:latin typeface="Arial" charset="0"/>
              </a:rPr>
              <a:t>Thermosphere</a:t>
            </a:r>
          </a:p>
          <a:p>
            <a:pPr eaLnBrk="1" hangingPunct="1"/>
            <a:r>
              <a:rPr lang="en-US" sz="4800" b="1">
                <a:latin typeface="Arial" charset="0"/>
              </a:rPr>
              <a:t>Exosphere</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r>
              <a:rPr lang="en-US" sz="6000" b="1">
                <a:latin typeface="Arial" charset="0"/>
              </a:rPr>
              <a:t>Troposphere</a:t>
            </a:r>
          </a:p>
        </p:txBody>
      </p:sp>
      <p:sp>
        <p:nvSpPr>
          <p:cNvPr id="39939" name="Rectangle 3"/>
          <p:cNvSpPr>
            <a:spLocks noGrp="1" noRot="1" noChangeArrowheads="1"/>
          </p:cNvSpPr>
          <p:nvPr>
            <p:ph type="body" idx="1"/>
          </p:nvPr>
        </p:nvSpPr>
        <p:spPr/>
        <p:txBody>
          <a:bodyPr/>
          <a:lstStyle/>
          <a:p>
            <a:pPr eaLnBrk="1" hangingPunct="1">
              <a:lnSpc>
                <a:spcPct val="90000"/>
              </a:lnSpc>
            </a:pPr>
            <a:r>
              <a:rPr lang="en-US" sz="4400" b="1">
                <a:latin typeface="Arial" charset="0"/>
              </a:rPr>
              <a:t>From the ground to 12 km</a:t>
            </a:r>
          </a:p>
          <a:p>
            <a:pPr eaLnBrk="1" hangingPunct="1">
              <a:lnSpc>
                <a:spcPct val="90000"/>
              </a:lnSpc>
            </a:pPr>
            <a:r>
              <a:rPr lang="en-US" sz="4400" b="1" u="sng">
                <a:latin typeface="Arial" charset="0"/>
              </a:rPr>
              <a:t>75%</a:t>
            </a:r>
            <a:r>
              <a:rPr lang="en-US" sz="4400" b="1">
                <a:latin typeface="Arial" charset="0"/>
              </a:rPr>
              <a:t> of the atmospheric gases</a:t>
            </a:r>
          </a:p>
          <a:p>
            <a:pPr eaLnBrk="1" hangingPunct="1">
              <a:lnSpc>
                <a:spcPct val="90000"/>
              </a:lnSpc>
            </a:pPr>
            <a:r>
              <a:rPr lang="en-US" sz="4400" b="1" u="sng">
                <a:latin typeface="Arial" charset="0"/>
              </a:rPr>
              <a:t>90%</a:t>
            </a:r>
            <a:r>
              <a:rPr lang="en-US" sz="4400" b="1">
                <a:latin typeface="Arial" charset="0"/>
              </a:rPr>
              <a:t> of the atmosphere</a:t>
            </a:r>
            <a:r>
              <a:rPr lang="ja-JP" altLang="en-US" sz="4400" b="1">
                <a:latin typeface="Arial" charset="0"/>
              </a:rPr>
              <a:t>’</a:t>
            </a:r>
            <a:r>
              <a:rPr lang="en-US" sz="4400" b="1">
                <a:latin typeface="Arial" charset="0"/>
              </a:rPr>
              <a:t>s total mass. (densest layer)</a:t>
            </a:r>
          </a:p>
          <a:p>
            <a:pPr eaLnBrk="1" hangingPunct="1">
              <a:lnSpc>
                <a:spcPct val="90000"/>
              </a:lnSpc>
            </a:pPr>
            <a:r>
              <a:rPr lang="en-US" sz="4400" b="1">
                <a:latin typeface="Arial" charset="0"/>
              </a:rPr>
              <a:t>The part we live in.</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r>
              <a:rPr lang="en-US" sz="5400" b="1">
                <a:latin typeface="Arial" charset="0"/>
              </a:rPr>
              <a:t>Stratosphere</a:t>
            </a:r>
          </a:p>
        </p:txBody>
      </p:sp>
      <p:sp>
        <p:nvSpPr>
          <p:cNvPr id="40963" name="Rectangle 3"/>
          <p:cNvSpPr>
            <a:spLocks noGrp="1" noRot="1" noChangeArrowheads="1"/>
          </p:cNvSpPr>
          <p:nvPr>
            <p:ph type="body" idx="1"/>
          </p:nvPr>
        </p:nvSpPr>
        <p:spPr>
          <a:xfrm>
            <a:off x="0" y="1676400"/>
            <a:ext cx="8842375" cy="5181600"/>
          </a:xfrm>
        </p:spPr>
        <p:txBody>
          <a:bodyPr/>
          <a:lstStyle/>
          <a:p>
            <a:pPr eaLnBrk="1" hangingPunct="1">
              <a:buFont typeface="Wingdings" pitchFamily="2" charset="2"/>
              <a:buChar char="§"/>
              <a:defRPr/>
            </a:pPr>
            <a:r>
              <a:rPr lang="en-US" sz="4400" b="1" dirty="0" smtClean="0">
                <a:ea typeface="+mn-ea"/>
              </a:rPr>
              <a:t>31 miles above the Earth's surface</a:t>
            </a:r>
          </a:p>
          <a:p>
            <a:pPr eaLnBrk="1" hangingPunct="1">
              <a:buFont typeface="Wingdings" pitchFamily="2" charset="2"/>
              <a:buChar char="§"/>
              <a:defRPr/>
            </a:pPr>
            <a:r>
              <a:rPr lang="en-US" sz="4400" b="1" u="sng" dirty="0" smtClean="0">
                <a:ea typeface="+mn-ea"/>
              </a:rPr>
              <a:t>Ozone</a:t>
            </a:r>
            <a:r>
              <a:rPr lang="en-US" sz="4400" b="1" dirty="0" smtClean="0">
                <a:ea typeface="+mn-ea"/>
              </a:rPr>
              <a:t> layer</a:t>
            </a:r>
          </a:p>
          <a:p>
            <a:pPr lvl="1" eaLnBrk="1" hangingPunct="1">
              <a:defRPr/>
            </a:pPr>
            <a:r>
              <a:rPr lang="en-US" sz="4000" b="1" dirty="0" smtClean="0"/>
              <a:t>Protects life on Earth by absorbing </a:t>
            </a:r>
            <a:r>
              <a:rPr lang="en-US" sz="4000" b="1" u="sng" dirty="0" smtClean="0"/>
              <a:t>UV</a:t>
            </a:r>
            <a:r>
              <a:rPr lang="en-US" sz="4000" b="1" dirty="0" smtClean="0"/>
              <a:t> rays.</a:t>
            </a:r>
          </a:p>
          <a:p>
            <a:pPr eaLnBrk="1" hangingPunct="1">
              <a:buFont typeface="Wingdings" pitchFamily="2" charset="2"/>
              <a:buChar char="§"/>
              <a:defRPr/>
            </a:pPr>
            <a:r>
              <a:rPr lang="en-US" sz="4400" b="1" dirty="0" smtClean="0">
                <a:ea typeface="+mn-ea"/>
              </a:rPr>
              <a:t>Gases are layered and do not </a:t>
            </a:r>
            <a:r>
              <a:rPr lang="en-US" sz="4400" b="1" u="sng" dirty="0" smtClean="0">
                <a:ea typeface="+mn-ea"/>
              </a:rPr>
              <a:t>mix</a:t>
            </a:r>
            <a:r>
              <a:rPr lang="en-US" sz="4400" b="1" dirty="0" smtClean="0">
                <a:ea typeface="+mn-ea"/>
              </a:rPr>
              <a:t>.</a:t>
            </a:r>
          </a:p>
          <a:p>
            <a:pPr eaLnBrk="1" hangingPunct="1">
              <a:buFont typeface="Wingdings" pitchFamily="2" charset="2"/>
              <a:buChar char="§"/>
              <a:defRPr/>
            </a:pPr>
            <a:endParaRPr lang="en-US" sz="4400" b="1" dirty="0" smtClean="0">
              <a:ea typeface="+mn-ea"/>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p:nvPr>
        </p:nvSpPr>
        <p:spPr/>
        <p:txBody>
          <a:bodyPr/>
          <a:lstStyle/>
          <a:p>
            <a:pPr eaLnBrk="1" hangingPunct="1"/>
            <a:r>
              <a:rPr lang="en-US" sz="7200" b="1">
                <a:solidFill>
                  <a:schemeClr val="bg1"/>
                </a:solidFill>
                <a:latin typeface="Arial" charset="0"/>
              </a:rPr>
              <a:t>Ozone</a:t>
            </a:r>
          </a:p>
        </p:txBody>
      </p:sp>
      <p:sp>
        <p:nvSpPr>
          <p:cNvPr id="20485" name="Rectangle 5"/>
          <p:cNvSpPr>
            <a:spLocks noGrp="1" noRot="1" noChangeArrowheads="1"/>
          </p:cNvSpPr>
          <p:nvPr>
            <p:ph type="body" idx="1"/>
          </p:nvPr>
        </p:nvSpPr>
        <p:spPr>
          <a:xfrm>
            <a:off x="301625" y="1676400"/>
            <a:ext cx="8540750" cy="4876800"/>
          </a:xfrm>
        </p:spPr>
        <p:txBody>
          <a:bodyPr/>
          <a:lstStyle/>
          <a:p>
            <a:pPr eaLnBrk="1" hangingPunct="1">
              <a:lnSpc>
                <a:spcPct val="90000"/>
              </a:lnSpc>
            </a:pPr>
            <a:r>
              <a:rPr lang="en-US" sz="4000" b="1">
                <a:latin typeface="Arial" charset="0"/>
              </a:rPr>
              <a:t>A gas that occurs naturally in the stratosphere, that protects the earth from the sun</a:t>
            </a:r>
            <a:r>
              <a:rPr lang="ja-JP" altLang="en-US" sz="4000" b="1">
                <a:latin typeface="Arial" charset="0"/>
              </a:rPr>
              <a:t>’</a:t>
            </a:r>
            <a:r>
              <a:rPr lang="en-US" sz="4000" b="1">
                <a:latin typeface="Arial" charset="0"/>
              </a:rPr>
              <a:t>s </a:t>
            </a:r>
            <a:r>
              <a:rPr lang="en-US" sz="4000" b="1" u="sng">
                <a:latin typeface="Arial" charset="0"/>
              </a:rPr>
              <a:t>radiation</a:t>
            </a:r>
            <a:r>
              <a:rPr lang="en-US" sz="4000" b="1">
                <a:latin typeface="Arial" charset="0"/>
              </a:rPr>
              <a:t>.  </a:t>
            </a:r>
          </a:p>
          <a:p>
            <a:pPr eaLnBrk="1" hangingPunct="1">
              <a:lnSpc>
                <a:spcPct val="90000"/>
              </a:lnSpc>
            </a:pPr>
            <a:r>
              <a:rPr lang="en-US" sz="4000" b="1">
                <a:latin typeface="Arial" charset="0"/>
              </a:rPr>
              <a:t>When formed in the air above cities, it is a </a:t>
            </a:r>
            <a:r>
              <a:rPr lang="en-US" sz="4000" b="1" u="sng">
                <a:latin typeface="Arial" charset="0"/>
              </a:rPr>
              <a:t>pollutant</a:t>
            </a:r>
            <a:r>
              <a:rPr lang="en-US" sz="4000" b="1">
                <a:latin typeface="Arial" charset="0"/>
              </a:rPr>
              <a:t> that can harm plants and damage our lungs.</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r>
              <a:rPr lang="en-US" sz="6000" b="1">
                <a:latin typeface="Arial" charset="0"/>
              </a:rPr>
              <a:t>Mesosphere</a:t>
            </a:r>
          </a:p>
        </p:txBody>
      </p:sp>
      <p:sp>
        <p:nvSpPr>
          <p:cNvPr id="41987" name="Rectangle 3"/>
          <p:cNvSpPr>
            <a:spLocks noGrp="1" noRot="1" noChangeArrowheads="1"/>
          </p:cNvSpPr>
          <p:nvPr>
            <p:ph type="body" idx="1"/>
          </p:nvPr>
        </p:nvSpPr>
        <p:spPr/>
        <p:txBody>
          <a:bodyPr/>
          <a:lstStyle/>
          <a:p>
            <a:pPr eaLnBrk="1" hangingPunct="1">
              <a:buFont typeface="Wingdings" pitchFamily="2" charset="2"/>
              <a:buChar char="§"/>
              <a:defRPr/>
            </a:pPr>
            <a:r>
              <a:rPr lang="en-US" sz="4400" b="1" dirty="0" smtClean="0">
                <a:ea typeface="+mn-ea"/>
              </a:rPr>
              <a:t>53 miles above earth</a:t>
            </a:r>
          </a:p>
          <a:p>
            <a:pPr eaLnBrk="1" hangingPunct="1">
              <a:buFont typeface="Wingdings" pitchFamily="2" charset="2"/>
              <a:buChar char="§"/>
              <a:defRPr/>
            </a:pPr>
            <a:r>
              <a:rPr lang="en-US" sz="4400" b="1" u="sng" dirty="0" smtClean="0">
                <a:ea typeface="+mn-ea"/>
              </a:rPr>
              <a:t>Middle</a:t>
            </a:r>
            <a:r>
              <a:rPr lang="en-US" sz="4400" b="1" dirty="0" smtClean="0">
                <a:ea typeface="+mn-ea"/>
              </a:rPr>
              <a:t> layer</a:t>
            </a:r>
          </a:p>
          <a:p>
            <a:pPr eaLnBrk="1" hangingPunct="1">
              <a:buFont typeface="Wingdings" pitchFamily="2" charset="2"/>
              <a:buChar char="§"/>
              <a:defRPr/>
            </a:pPr>
            <a:r>
              <a:rPr lang="en-US" sz="4400" b="1" dirty="0" smtClean="0">
                <a:ea typeface="+mn-ea"/>
              </a:rPr>
              <a:t>Very </a:t>
            </a:r>
            <a:r>
              <a:rPr lang="en-US" sz="4400" b="1" u="sng" dirty="0" smtClean="0">
                <a:ea typeface="+mn-ea"/>
              </a:rPr>
              <a:t>cold</a:t>
            </a:r>
          </a:p>
          <a:p>
            <a:pPr eaLnBrk="1" hangingPunct="1">
              <a:buFont typeface="Wingdings" pitchFamily="2" charset="2"/>
              <a:buChar char="§"/>
              <a:defRPr/>
            </a:pPr>
            <a:r>
              <a:rPr lang="en-US" sz="4400" b="1" u="sng" dirty="0" smtClean="0">
                <a:ea typeface="+mn-ea"/>
              </a:rPr>
              <a:t>meteorites</a:t>
            </a:r>
          </a:p>
          <a:p>
            <a:pPr eaLnBrk="1" hangingPunct="1">
              <a:buFont typeface="Wingdings" pitchFamily="2" charset="2"/>
              <a:buChar char="§"/>
              <a:defRPr/>
            </a:pPr>
            <a:endParaRPr lang="en-US" dirty="0" smtClean="0">
              <a:ea typeface="+mn-ea"/>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en-US" sz="6000" b="1">
                <a:latin typeface="Arial" charset="0"/>
              </a:rPr>
              <a:t>Thermosphere</a:t>
            </a:r>
          </a:p>
        </p:txBody>
      </p:sp>
      <p:sp>
        <p:nvSpPr>
          <p:cNvPr id="43011" name="Rectangle 3"/>
          <p:cNvSpPr>
            <a:spLocks noGrp="1" noRot="1" noChangeArrowheads="1"/>
          </p:cNvSpPr>
          <p:nvPr>
            <p:ph type="body" idx="1"/>
          </p:nvPr>
        </p:nvSpPr>
        <p:spPr>
          <a:xfrm>
            <a:off x="762000" y="1295400"/>
            <a:ext cx="8382000" cy="5334000"/>
          </a:xfrm>
        </p:spPr>
        <p:txBody>
          <a:bodyPr/>
          <a:lstStyle/>
          <a:p>
            <a:pPr eaLnBrk="1" hangingPunct="1"/>
            <a:r>
              <a:rPr lang="en-US" sz="4400" b="1">
                <a:latin typeface="Arial" charset="0"/>
              </a:rPr>
              <a:t>430 miles above earth</a:t>
            </a:r>
          </a:p>
          <a:p>
            <a:pPr eaLnBrk="1" hangingPunct="1"/>
            <a:r>
              <a:rPr lang="en-US" sz="4400" b="1">
                <a:latin typeface="Arial" charset="0"/>
              </a:rPr>
              <a:t>Temperature can reach 3,600°F (very </a:t>
            </a:r>
            <a:r>
              <a:rPr lang="en-US" sz="4400" b="1" u="sng">
                <a:latin typeface="Arial" charset="0"/>
              </a:rPr>
              <a:t>hot</a:t>
            </a:r>
            <a:r>
              <a:rPr lang="en-US" sz="4400" b="1">
                <a:latin typeface="Arial" charset="0"/>
              </a:rPr>
              <a:t>)</a:t>
            </a:r>
          </a:p>
          <a:p>
            <a:pPr eaLnBrk="1" hangingPunct="1"/>
            <a:r>
              <a:rPr lang="en-US" sz="4400" b="1">
                <a:latin typeface="Arial" charset="0"/>
              </a:rPr>
              <a:t>Feels </a:t>
            </a:r>
            <a:r>
              <a:rPr lang="en-US" sz="4400" b="1" u="sng">
                <a:latin typeface="Arial" charset="0"/>
              </a:rPr>
              <a:t>cold</a:t>
            </a:r>
            <a:r>
              <a:rPr lang="en-US" sz="4400" b="1">
                <a:latin typeface="Arial" charset="0"/>
              </a:rPr>
              <a:t> due to low air content.</a:t>
            </a:r>
          </a:p>
          <a:p>
            <a:pPr eaLnBrk="1" hangingPunct="1"/>
            <a:r>
              <a:rPr lang="en-US" sz="4400" b="1">
                <a:latin typeface="Arial" charset="0"/>
              </a:rPr>
              <a:t>Ionosphere – reflects radio</a:t>
            </a:r>
            <a:r>
              <a:rPr lang="en-US" sz="4400" b="1" u="sng">
                <a:latin typeface="Arial" charset="0"/>
              </a:rPr>
              <a:t> waves</a:t>
            </a:r>
            <a:r>
              <a:rPr lang="en-US" sz="4400" b="1">
                <a:latin typeface="Arial" charset="0"/>
              </a:rPr>
              <a:t>.</a:t>
            </a:r>
          </a:p>
          <a:p>
            <a:pPr eaLnBrk="1" hangingPunct="1"/>
            <a:endParaRPr lang="en-US" sz="4400" b="1">
              <a:latin typeface="Arial"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Rot="1" noChangeArrowheads="1"/>
          </p:cNvSpPr>
          <p:nvPr>
            <p:ph type="ctrTitle"/>
          </p:nvPr>
        </p:nvSpPr>
        <p:spPr>
          <a:xfrm>
            <a:off x="685800" y="457200"/>
            <a:ext cx="7772400" cy="1600200"/>
          </a:xfrm>
        </p:spPr>
        <p:txBody>
          <a:bodyPr/>
          <a:lstStyle/>
          <a:p>
            <a:pPr eaLnBrk="1" hangingPunct="1"/>
            <a:r>
              <a:rPr lang="en-US" sz="5400" b="1">
                <a:solidFill>
                  <a:schemeClr val="bg1"/>
                </a:solidFill>
                <a:latin typeface="Arial" charset="0"/>
              </a:rPr>
              <a:t>Ionosphere</a:t>
            </a:r>
          </a:p>
        </p:txBody>
      </p:sp>
      <p:sp>
        <p:nvSpPr>
          <p:cNvPr id="28677" name="Rectangle 5"/>
          <p:cNvSpPr>
            <a:spLocks noGrp="1" noRot="1" noChangeArrowheads="1"/>
          </p:cNvSpPr>
          <p:nvPr>
            <p:ph type="subTitle" idx="1"/>
          </p:nvPr>
        </p:nvSpPr>
        <p:spPr>
          <a:xfrm>
            <a:off x="228600" y="2286000"/>
            <a:ext cx="8610600" cy="3810000"/>
          </a:xfrm>
        </p:spPr>
        <p:txBody>
          <a:bodyPr/>
          <a:lstStyle/>
          <a:p>
            <a:pPr algn="l" eaLnBrk="1" hangingPunct="1">
              <a:buFont typeface="Wingdings" charset="0"/>
              <a:buNone/>
            </a:pPr>
            <a:r>
              <a:rPr lang="en-US" sz="4400" b="1" dirty="0">
                <a:latin typeface="Arial" charset="0"/>
              </a:rPr>
              <a:t>A layer of electrically charged particles that allows radio waves to be reflected which allows for transmission and reception of radio signals.</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5" descr="Transmissions from radio stations can travel 1000's of miles as the signal is bounced off of the ion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r>
              <a:rPr lang="en-US" sz="6000" b="1">
                <a:latin typeface="Arial" charset="0"/>
              </a:rPr>
              <a:t>Exosphere</a:t>
            </a:r>
          </a:p>
        </p:txBody>
      </p:sp>
      <p:sp>
        <p:nvSpPr>
          <p:cNvPr id="44035" name="Rectangle 3"/>
          <p:cNvSpPr>
            <a:spLocks noGrp="1" noRot="1" noChangeArrowheads="1"/>
          </p:cNvSpPr>
          <p:nvPr>
            <p:ph type="body" idx="1"/>
          </p:nvPr>
        </p:nvSpPr>
        <p:spPr/>
        <p:txBody>
          <a:bodyPr/>
          <a:lstStyle/>
          <a:p>
            <a:pPr eaLnBrk="1" hangingPunct="1">
              <a:buFont typeface="Wingdings" pitchFamily="2" charset="2"/>
              <a:buChar char="§"/>
              <a:defRPr/>
            </a:pPr>
            <a:r>
              <a:rPr lang="en-US" sz="4400" b="1" dirty="0" smtClean="0">
                <a:ea typeface="+mn-ea"/>
              </a:rPr>
              <a:t>6200 miles above earth</a:t>
            </a:r>
          </a:p>
          <a:p>
            <a:pPr eaLnBrk="1" hangingPunct="1">
              <a:buFont typeface="Wingdings" pitchFamily="2" charset="2"/>
              <a:buChar char="§"/>
              <a:defRPr/>
            </a:pPr>
            <a:r>
              <a:rPr lang="en-US" sz="4400" b="1" dirty="0" smtClean="0">
                <a:ea typeface="+mn-ea"/>
              </a:rPr>
              <a:t>Outer layer</a:t>
            </a:r>
          </a:p>
          <a:p>
            <a:pPr eaLnBrk="1" hangingPunct="1">
              <a:buFont typeface="Wingdings" pitchFamily="2" charset="2"/>
              <a:buChar char="§"/>
              <a:defRPr/>
            </a:pPr>
            <a:r>
              <a:rPr lang="en-US" sz="4400" b="1" dirty="0" smtClean="0">
                <a:ea typeface="+mn-ea"/>
              </a:rPr>
              <a:t>Satellites orbit the earth.</a:t>
            </a:r>
          </a:p>
          <a:p>
            <a:pPr eaLnBrk="1" hangingPunct="1">
              <a:buFont typeface="Wingdings" pitchFamily="2" charset="2"/>
              <a:buChar char="§"/>
              <a:defRPr/>
            </a:pPr>
            <a:r>
              <a:rPr lang="en-US" sz="4400" b="1" dirty="0" smtClean="0">
                <a:ea typeface="+mn-ea"/>
              </a:rPr>
              <a:t>Space </a:t>
            </a:r>
          </a:p>
          <a:p>
            <a:pPr eaLnBrk="1" hangingPunct="1">
              <a:buFont typeface="Wingdings" pitchFamily="2" charset="2"/>
              <a:buChar char="§"/>
              <a:defRPr/>
            </a:pPr>
            <a:endParaRPr lang="en-US" sz="4400" b="1" dirty="0" smtClean="0">
              <a:ea typeface="+mn-ea"/>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Graphich showing the structutre of the atm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0"/>
            <a:ext cx="182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Rot="1" noChangeArrowheads="1"/>
          </p:cNvSpPr>
          <p:nvPr>
            <p:ph type="ctrTitle"/>
          </p:nvPr>
        </p:nvSpPr>
        <p:spPr>
          <a:xfrm>
            <a:off x="609600" y="533400"/>
            <a:ext cx="7772400" cy="1600200"/>
          </a:xfrm>
        </p:spPr>
        <p:txBody>
          <a:bodyPr/>
          <a:lstStyle/>
          <a:p>
            <a:pPr eaLnBrk="1" hangingPunct="1"/>
            <a:r>
              <a:rPr lang="en-US" sz="5400" b="1">
                <a:solidFill>
                  <a:schemeClr val="bg1"/>
                </a:solidFill>
                <a:latin typeface="Arial" charset="0"/>
              </a:rPr>
              <a:t>ATMOSPERE</a:t>
            </a:r>
          </a:p>
        </p:txBody>
      </p:sp>
      <p:sp>
        <p:nvSpPr>
          <p:cNvPr id="14341" name="Rectangle 5"/>
          <p:cNvSpPr>
            <a:spLocks noGrp="1" noRot="1" noChangeArrowheads="1"/>
          </p:cNvSpPr>
          <p:nvPr>
            <p:ph type="subTitle" idx="1"/>
          </p:nvPr>
        </p:nvSpPr>
        <p:spPr>
          <a:xfrm>
            <a:off x="1143000" y="2362200"/>
            <a:ext cx="7391400" cy="4114800"/>
          </a:xfrm>
        </p:spPr>
        <p:txBody>
          <a:bodyPr/>
          <a:lstStyle/>
          <a:p>
            <a:pPr algn="l" eaLnBrk="1" hangingPunct="1">
              <a:buFont typeface="Wingdings" charset="0"/>
              <a:buNone/>
            </a:pPr>
            <a:r>
              <a:rPr lang="en-US" sz="4400" b="1" dirty="0">
                <a:latin typeface="Arial" charset="0"/>
              </a:rPr>
              <a:t>A mixture of gases surrounding a planet or moon.</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96200" y="5943600"/>
            <a:ext cx="812800" cy="812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en-US" b="1">
                <a:solidFill>
                  <a:schemeClr val="bg1"/>
                </a:solidFill>
                <a:latin typeface="Arial" charset="0"/>
              </a:rPr>
              <a:t> Temperature and Air Pressure</a:t>
            </a:r>
          </a:p>
        </p:txBody>
      </p:sp>
      <p:sp>
        <p:nvSpPr>
          <p:cNvPr id="32771" name="Rectangle 3"/>
          <p:cNvSpPr>
            <a:spLocks noGrp="1" noRot="1" noChangeArrowheads="1"/>
          </p:cNvSpPr>
          <p:nvPr>
            <p:ph type="body" idx="1"/>
          </p:nvPr>
        </p:nvSpPr>
        <p:spPr>
          <a:xfrm>
            <a:off x="0" y="1447800"/>
            <a:ext cx="9144000" cy="5410200"/>
          </a:xfrm>
        </p:spPr>
        <p:txBody>
          <a:bodyPr/>
          <a:lstStyle/>
          <a:p>
            <a:pPr eaLnBrk="1" hangingPunct="1">
              <a:lnSpc>
                <a:spcPct val="90000"/>
              </a:lnSpc>
            </a:pPr>
            <a:r>
              <a:rPr lang="en-US" sz="3600" b="1" dirty="0">
                <a:solidFill>
                  <a:schemeClr val="folHlink"/>
                </a:solidFill>
                <a:latin typeface="Arial" charset="0"/>
              </a:rPr>
              <a:t>Higher Temperature = Lower pressure</a:t>
            </a:r>
            <a:r>
              <a:rPr lang="en-US" sz="3600" b="1" dirty="0">
                <a:latin typeface="Arial" charset="0"/>
              </a:rPr>
              <a:t>.</a:t>
            </a:r>
          </a:p>
          <a:p>
            <a:pPr eaLnBrk="1" hangingPunct="1">
              <a:lnSpc>
                <a:spcPct val="90000"/>
              </a:lnSpc>
              <a:buFont typeface="Wingdings" charset="0"/>
              <a:buNone/>
            </a:pPr>
            <a:r>
              <a:rPr lang="en-US" sz="3600" b="1" dirty="0">
                <a:latin typeface="Arial" charset="0"/>
              </a:rPr>
              <a:t>Reason: heated air molecules move w/ greater energy causing the molecules to become less dense in an area.</a:t>
            </a:r>
          </a:p>
          <a:p>
            <a:pPr eaLnBrk="1" hangingPunct="1">
              <a:lnSpc>
                <a:spcPct val="90000"/>
              </a:lnSpc>
              <a:buFont typeface="Wingdings" charset="0"/>
              <a:buNone/>
            </a:pPr>
            <a:endParaRPr lang="en-US" sz="3600" b="1" dirty="0">
              <a:latin typeface="Arial" charset="0"/>
            </a:endParaRPr>
          </a:p>
          <a:p>
            <a:pPr eaLnBrk="1" hangingPunct="1">
              <a:lnSpc>
                <a:spcPct val="90000"/>
              </a:lnSpc>
            </a:pPr>
            <a:r>
              <a:rPr lang="en-US" sz="3600" b="1" dirty="0">
                <a:solidFill>
                  <a:schemeClr val="folHlink"/>
                </a:solidFill>
                <a:latin typeface="Arial" charset="0"/>
              </a:rPr>
              <a:t>Lower Temperature = Higher pressure</a:t>
            </a:r>
            <a:r>
              <a:rPr lang="en-US" sz="3600" b="1" dirty="0">
                <a:latin typeface="Arial" charset="0"/>
              </a:rPr>
              <a:t>.</a:t>
            </a:r>
          </a:p>
          <a:p>
            <a:pPr eaLnBrk="1" hangingPunct="1">
              <a:lnSpc>
                <a:spcPct val="90000"/>
              </a:lnSpc>
              <a:buFont typeface="Wingdings" charset="0"/>
              <a:buNone/>
            </a:pPr>
            <a:r>
              <a:rPr lang="en-US" sz="3600" b="1" dirty="0">
                <a:latin typeface="Arial" charset="0"/>
              </a:rPr>
              <a:t>  Reason: cool air molecules slow down and become more dense causing the volume of air to weigh more.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04800" y="228600"/>
            <a:ext cx="8839200" cy="2971800"/>
          </a:xfrm>
        </p:spPr>
        <p:txBody>
          <a:bodyPr/>
          <a:lstStyle/>
          <a:p>
            <a:pPr algn="l" eaLnBrk="1" hangingPunct="1">
              <a:defRPr/>
            </a:pPr>
            <a:r>
              <a:rPr lang="en-US" b="1" dirty="0" smtClean="0">
                <a:solidFill>
                  <a:schemeClr val="tx1"/>
                </a:solidFill>
                <a:ea typeface="+mj-ea"/>
              </a:rPr>
              <a:t>Why does the troposphere, in which we live, feel hotter than the thermosphere when the temp</a:t>
            </a:r>
            <a:r>
              <a:rPr lang="en-US" b="1" baseline="30000" dirty="0" smtClean="0">
                <a:solidFill>
                  <a:schemeClr val="tx1"/>
                </a:solidFill>
                <a:ea typeface="+mj-ea"/>
              </a:rPr>
              <a:t>o</a:t>
            </a:r>
            <a:r>
              <a:rPr lang="en-US" b="1" dirty="0" smtClean="0">
                <a:solidFill>
                  <a:schemeClr val="tx1"/>
                </a:solidFill>
                <a:ea typeface="+mj-ea"/>
              </a:rPr>
              <a:t> of the thermosphere reaches over 1,000</a:t>
            </a:r>
            <a:r>
              <a:rPr lang="en-US" b="1" baseline="30000" dirty="0" smtClean="0">
                <a:solidFill>
                  <a:schemeClr val="tx1"/>
                </a:solidFill>
                <a:ea typeface="+mj-ea"/>
              </a:rPr>
              <a:t>o</a:t>
            </a:r>
            <a:r>
              <a:rPr lang="en-US" b="1" dirty="0" smtClean="0">
                <a:solidFill>
                  <a:schemeClr val="tx1"/>
                </a:solidFill>
                <a:ea typeface="+mj-ea"/>
              </a:rPr>
              <a:t>?</a:t>
            </a:r>
            <a:endParaRPr lang="en-US" b="1" baseline="30000" dirty="0" smtClean="0">
              <a:solidFill>
                <a:schemeClr val="tx1"/>
              </a:solidFill>
              <a:ea typeface="+mj-ea"/>
            </a:endParaRPr>
          </a:p>
        </p:txBody>
      </p:sp>
      <p:sp>
        <p:nvSpPr>
          <p:cNvPr id="45059" name="Rectangle 3"/>
          <p:cNvSpPr>
            <a:spLocks noGrp="1" noRot="1" noChangeArrowheads="1"/>
          </p:cNvSpPr>
          <p:nvPr>
            <p:ph type="body" idx="1"/>
          </p:nvPr>
        </p:nvSpPr>
        <p:spPr>
          <a:xfrm>
            <a:off x="0" y="3429000"/>
            <a:ext cx="8991600" cy="3276600"/>
          </a:xfrm>
        </p:spPr>
        <p:txBody>
          <a:bodyPr/>
          <a:lstStyle/>
          <a:p>
            <a:pPr eaLnBrk="1" hangingPunct="1"/>
            <a:r>
              <a:rPr lang="en-US" sz="4800" b="1" dirty="0">
                <a:latin typeface="Arial" charset="0"/>
              </a:rPr>
              <a:t>Air molecules are closer together, therefore, colliding and transferring thermal energy.</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slide(fromBottom)">
                                      <p:cBhvr>
                                        <p:cTn id="7" dur="10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Average temperature profile for the lower layers of the atm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827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algn="l" eaLnBrk="1" hangingPunct="1"/>
            <a:r>
              <a:rPr lang="en-US" b="1">
                <a:latin typeface="Arial" charset="0"/>
              </a:rPr>
              <a:t>How do you measure air pressure in the atmosphere?</a:t>
            </a:r>
          </a:p>
        </p:txBody>
      </p:sp>
      <p:sp>
        <p:nvSpPr>
          <p:cNvPr id="46083" name="Rectangle 3"/>
          <p:cNvSpPr>
            <a:spLocks noGrp="1" noRot="1" noChangeArrowheads="1"/>
          </p:cNvSpPr>
          <p:nvPr>
            <p:ph type="body" idx="1"/>
          </p:nvPr>
        </p:nvSpPr>
        <p:spPr>
          <a:xfrm>
            <a:off x="2133600" y="2209800"/>
            <a:ext cx="4879975" cy="1447800"/>
          </a:xfrm>
        </p:spPr>
        <p:txBody>
          <a:bodyPr/>
          <a:lstStyle/>
          <a:p>
            <a:pPr eaLnBrk="1" hangingPunct="1"/>
            <a:r>
              <a:rPr lang="en-US" sz="5400" b="1" dirty="0">
                <a:latin typeface="Arial" charset="0"/>
              </a:rPr>
              <a:t>Barometer</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10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en-US" b="1">
                <a:latin typeface="Arial" charset="0"/>
              </a:rPr>
              <a:t>How to read a barometer:</a:t>
            </a:r>
          </a:p>
        </p:txBody>
      </p:sp>
      <p:sp>
        <p:nvSpPr>
          <p:cNvPr id="47107" name="Rectangle 3"/>
          <p:cNvSpPr>
            <a:spLocks noGrp="1" noRot="1" noChangeArrowheads="1"/>
          </p:cNvSpPr>
          <p:nvPr>
            <p:ph type="body" idx="1"/>
          </p:nvPr>
        </p:nvSpPr>
        <p:spPr>
          <a:xfrm>
            <a:off x="301625" y="1676400"/>
            <a:ext cx="8842375" cy="5181600"/>
          </a:xfrm>
        </p:spPr>
        <p:txBody>
          <a:bodyPr/>
          <a:lstStyle/>
          <a:p>
            <a:pPr eaLnBrk="1" hangingPunct="1">
              <a:lnSpc>
                <a:spcPct val="90000"/>
              </a:lnSpc>
            </a:pPr>
            <a:r>
              <a:rPr lang="en-US" sz="3600" b="1" dirty="0">
                <a:latin typeface="Arial" charset="0"/>
              </a:rPr>
              <a:t>High air pressure </a:t>
            </a:r>
          </a:p>
          <a:p>
            <a:pPr lvl="1" eaLnBrk="1" hangingPunct="1">
              <a:lnSpc>
                <a:spcPct val="90000"/>
              </a:lnSpc>
            </a:pPr>
            <a:r>
              <a:rPr lang="en-US" sz="3200" b="1" dirty="0">
                <a:latin typeface="Arial" charset="0"/>
              </a:rPr>
              <a:t>Low moisture</a:t>
            </a:r>
          </a:p>
          <a:p>
            <a:pPr lvl="1" eaLnBrk="1" hangingPunct="1">
              <a:lnSpc>
                <a:spcPct val="90000"/>
              </a:lnSpc>
            </a:pPr>
            <a:r>
              <a:rPr lang="en-US" sz="3200" b="1" dirty="0">
                <a:latin typeface="Arial" charset="0"/>
              </a:rPr>
              <a:t>Cooler temperature</a:t>
            </a:r>
          </a:p>
          <a:p>
            <a:pPr lvl="1" eaLnBrk="1" hangingPunct="1">
              <a:lnSpc>
                <a:spcPct val="90000"/>
              </a:lnSpc>
            </a:pPr>
            <a:r>
              <a:rPr lang="en-US" sz="3200" b="1" dirty="0">
                <a:latin typeface="Arial" charset="0"/>
              </a:rPr>
              <a:t>More air molecules</a:t>
            </a:r>
          </a:p>
          <a:p>
            <a:pPr eaLnBrk="1" hangingPunct="1">
              <a:lnSpc>
                <a:spcPct val="90000"/>
              </a:lnSpc>
            </a:pPr>
            <a:r>
              <a:rPr lang="en-US" sz="3600" b="1" dirty="0">
                <a:latin typeface="Arial" charset="0"/>
              </a:rPr>
              <a:t>Low air pressure</a:t>
            </a:r>
          </a:p>
          <a:p>
            <a:pPr lvl="1" eaLnBrk="1" hangingPunct="1">
              <a:lnSpc>
                <a:spcPct val="90000"/>
              </a:lnSpc>
            </a:pPr>
            <a:r>
              <a:rPr lang="en-US" sz="3200" b="1" dirty="0">
                <a:latin typeface="Arial" charset="0"/>
              </a:rPr>
              <a:t>Moist, saturated air</a:t>
            </a:r>
          </a:p>
          <a:p>
            <a:pPr lvl="1" eaLnBrk="1" hangingPunct="1">
              <a:lnSpc>
                <a:spcPct val="90000"/>
              </a:lnSpc>
            </a:pPr>
            <a:r>
              <a:rPr lang="en-US" sz="3200" b="1" dirty="0">
                <a:latin typeface="Arial" charset="0"/>
              </a:rPr>
              <a:t>Warmer conditions</a:t>
            </a:r>
          </a:p>
          <a:p>
            <a:pPr lvl="1" eaLnBrk="1" hangingPunct="1">
              <a:lnSpc>
                <a:spcPct val="90000"/>
              </a:lnSpc>
            </a:pPr>
            <a:r>
              <a:rPr lang="en-US" sz="3200" b="1" dirty="0">
                <a:latin typeface="Arial" charset="0"/>
              </a:rPr>
              <a:t>Less air molecules and more water molecules.</a:t>
            </a:r>
          </a:p>
        </p:txBody>
      </p:sp>
    </p:spTree>
  </p:cSld>
  <p:clrMapOvr>
    <a:masterClrMapping/>
  </p:clrMapOvr>
  <p:transition xmlns:p14="http://schemas.microsoft.com/office/powerpoint/2010/main">
    <p:fade thruBlk="1"/>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194" name="Picture 5" descr="AtmosGraph.gif (6392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95400"/>
            <a:ext cx="39782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 y="5562600"/>
            <a:ext cx="812800" cy="812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r>
              <a:rPr lang="en-US" sz="4800" b="1">
                <a:solidFill>
                  <a:schemeClr val="bg1"/>
                </a:solidFill>
                <a:latin typeface="Arial" charset="0"/>
              </a:rPr>
              <a:t>Atmospheric Gases</a:t>
            </a:r>
          </a:p>
        </p:txBody>
      </p:sp>
      <p:sp>
        <p:nvSpPr>
          <p:cNvPr id="16387" name="Rectangle 3"/>
          <p:cNvSpPr>
            <a:spLocks noGrp="1" noRot="1" noChangeArrowheads="1"/>
          </p:cNvSpPr>
          <p:nvPr>
            <p:ph type="body" idx="1"/>
          </p:nvPr>
        </p:nvSpPr>
        <p:spPr/>
        <p:txBody>
          <a:bodyPr/>
          <a:lstStyle/>
          <a:p>
            <a:pPr eaLnBrk="1" hangingPunct="1"/>
            <a:r>
              <a:rPr lang="en-US" sz="4400" b="1" dirty="0">
                <a:latin typeface="Arial" charset="0"/>
              </a:rPr>
              <a:t>Nitrogen (N) 		78%</a:t>
            </a:r>
          </a:p>
          <a:p>
            <a:pPr eaLnBrk="1" hangingPunct="1"/>
            <a:r>
              <a:rPr lang="en-US" sz="4400" b="1" dirty="0">
                <a:latin typeface="Arial" charset="0"/>
              </a:rPr>
              <a:t>Oxygen (O)			21%</a:t>
            </a:r>
          </a:p>
          <a:p>
            <a:pPr eaLnBrk="1" hangingPunct="1"/>
            <a:r>
              <a:rPr lang="en-US" sz="4400" b="1" dirty="0">
                <a:latin typeface="Arial" charset="0"/>
              </a:rPr>
              <a:t>Water Vapor (H</a:t>
            </a:r>
            <a:r>
              <a:rPr lang="en-US" sz="4400" b="1" baseline="-25000" dirty="0">
                <a:latin typeface="Arial" charset="0"/>
              </a:rPr>
              <a:t>2</a:t>
            </a:r>
            <a:r>
              <a:rPr lang="en-US" sz="4400" b="1" dirty="0">
                <a:latin typeface="Arial" charset="0"/>
              </a:rPr>
              <a:t>0)	0.0 – 4.0%</a:t>
            </a:r>
          </a:p>
          <a:p>
            <a:pPr eaLnBrk="1" hangingPunct="1"/>
            <a:r>
              <a:rPr lang="en-US" sz="4400" b="1" dirty="0">
                <a:latin typeface="Arial" charset="0"/>
              </a:rPr>
              <a:t>Trace gases	&amp; Debris	1%</a:t>
            </a:r>
          </a:p>
        </p:txBody>
      </p:sp>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91000" y="5740400"/>
            <a:ext cx="812800" cy="812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6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en-US" sz="4800" b="1">
                <a:solidFill>
                  <a:schemeClr val="bg1"/>
                </a:solidFill>
                <a:latin typeface="Arial" charset="0"/>
              </a:rPr>
              <a:t>Trace Gases</a:t>
            </a:r>
          </a:p>
        </p:txBody>
      </p:sp>
      <p:sp>
        <p:nvSpPr>
          <p:cNvPr id="17411" name="Rectangle 3"/>
          <p:cNvSpPr>
            <a:spLocks noGrp="1" noRot="1" noChangeArrowheads="1"/>
          </p:cNvSpPr>
          <p:nvPr>
            <p:ph type="body" idx="1"/>
          </p:nvPr>
        </p:nvSpPr>
        <p:spPr>
          <a:xfrm>
            <a:off x="301625" y="1447800"/>
            <a:ext cx="8540750" cy="5410200"/>
          </a:xfrm>
        </p:spPr>
        <p:txBody>
          <a:bodyPr/>
          <a:lstStyle/>
          <a:p>
            <a:pPr eaLnBrk="1" hangingPunct="1">
              <a:lnSpc>
                <a:spcPct val="90000"/>
              </a:lnSpc>
            </a:pPr>
            <a:r>
              <a:rPr lang="en-US" sz="4400" b="1" dirty="0">
                <a:latin typeface="Arial" charset="0"/>
              </a:rPr>
              <a:t>Neon – emits a glowing light</a:t>
            </a:r>
          </a:p>
          <a:p>
            <a:pPr eaLnBrk="1" hangingPunct="1">
              <a:lnSpc>
                <a:spcPct val="90000"/>
              </a:lnSpc>
            </a:pPr>
            <a:r>
              <a:rPr lang="en-US" sz="4400" b="1" dirty="0">
                <a:latin typeface="Arial" charset="0"/>
              </a:rPr>
              <a:t>Helium – lighter than </a:t>
            </a:r>
            <a:r>
              <a:rPr lang="en-US" sz="4400" b="1" u="sng" dirty="0">
                <a:latin typeface="Arial" charset="0"/>
              </a:rPr>
              <a:t>air</a:t>
            </a:r>
          </a:p>
          <a:p>
            <a:pPr eaLnBrk="1" hangingPunct="1">
              <a:lnSpc>
                <a:spcPct val="90000"/>
              </a:lnSpc>
            </a:pPr>
            <a:r>
              <a:rPr lang="en-US" sz="4400" b="1" dirty="0">
                <a:latin typeface="Arial" charset="0"/>
              </a:rPr>
              <a:t>Methane – natural gas</a:t>
            </a:r>
          </a:p>
          <a:p>
            <a:pPr eaLnBrk="1" hangingPunct="1">
              <a:lnSpc>
                <a:spcPct val="90000"/>
              </a:lnSpc>
            </a:pPr>
            <a:r>
              <a:rPr lang="en-US" sz="4400" b="1" dirty="0">
                <a:latin typeface="Arial" charset="0"/>
              </a:rPr>
              <a:t>Krypton – hidden gas</a:t>
            </a:r>
          </a:p>
          <a:p>
            <a:pPr eaLnBrk="1" hangingPunct="1">
              <a:lnSpc>
                <a:spcPct val="90000"/>
              </a:lnSpc>
            </a:pPr>
            <a:r>
              <a:rPr lang="en-US" sz="4400" b="1" dirty="0">
                <a:latin typeface="Arial" charset="0"/>
              </a:rPr>
              <a:t>Xenon – strobe light</a:t>
            </a:r>
          </a:p>
          <a:p>
            <a:pPr eaLnBrk="1" hangingPunct="1">
              <a:lnSpc>
                <a:spcPct val="90000"/>
              </a:lnSpc>
            </a:pPr>
            <a:r>
              <a:rPr lang="en-US" sz="4400" b="1" dirty="0">
                <a:latin typeface="Arial" charset="0"/>
              </a:rPr>
              <a:t>Hydrogen – organic </a:t>
            </a:r>
          </a:p>
          <a:p>
            <a:pPr eaLnBrk="1" hangingPunct="1">
              <a:lnSpc>
                <a:spcPct val="90000"/>
              </a:lnSpc>
            </a:pPr>
            <a:r>
              <a:rPr lang="en-US" sz="4400" b="1" dirty="0">
                <a:latin typeface="Arial" charset="0"/>
              </a:rPr>
              <a:t>Ozone – protects / pollutes</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96200" y="5105400"/>
            <a:ext cx="812800" cy="812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sm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0"/>
          <p:cNvSpPr txBox="1">
            <a:spLocks noChangeArrowheads="1"/>
          </p:cNvSpPr>
          <p:nvPr/>
        </p:nvSpPr>
        <p:spPr bwMode="auto">
          <a:xfrm>
            <a:off x="3276600" y="304800"/>
            <a:ext cx="2667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6000" b="1">
                <a:solidFill>
                  <a:schemeClr val="bg2"/>
                </a:solidFill>
                <a:latin typeface="Herald" charset="0"/>
              </a:rPr>
              <a:t>SMOG</a:t>
            </a:r>
          </a:p>
        </p:txBody>
      </p:sp>
      <p:sp>
        <p:nvSpPr>
          <p:cNvPr id="6148" name="Text Box 11"/>
          <p:cNvSpPr txBox="1">
            <a:spLocks noChangeArrowheads="1"/>
          </p:cNvSpPr>
          <p:nvPr/>
        </p:nvSpPr>
        <p:spPr bwMode="auto">
          <a:xfrm>
            <a:off x="457200" y="1295400"/>
            <a:ext cx="8229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pPr>
            <a:r>
              <a:rPr lang="en-US" sz="3600" b="1">
                <a:solidFill>
                  <a:srgbClr val="5F5F5F"/>
                </a:solidFill>
              </a:rPr>
              <a:t>A hazy condition in the atmosphere created when a variety of pollutants mix and then react with sunlight.</a:t>
            </a:r>
          </a:p>
        </p:txBody>
      </p:sp>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2400" y="152400"/>
            <a:ext cx="812800" cy="812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6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algn="l" eaLnBrk="1" hangingPunct="1"/>
            <a:r>
              <a:rPr lang="en-US" sz="4800" b="1">
                <a:latin typeface="Arial" charset="0"/>
              </a:rPr>
              <a:t>Describe 3 physical states of water:</a:t>
            </a:r>
          </a:p>
        </p:txBody>
      </p:sp>
      <p:sp>
        <p:nvSpPr>
          <p:cNvPr id="36867" name="Rectangle 3"/>
          <p:cNvSpPr>
            <a:spLocks noGrp="1" noRot="1" noChangeArrowheads="1"/>
          </p:cNvSpPr>
          <p:nvPr>
            <p:ph type="body" idx="1"/>
          </p:nvPr>
        </p:nvSpPr>
        <p:spPr/>
        <p:txBody>
          <a:bodyPr/>
          <a:lstStyle/>
          <a:p>
            <a:pPr eaLnBrk="1" hangingPunct="1"/>
            <a:r>
              <a:rPr lang="en-US" sz="4400" b="1" u="sng" dirty="0">
                <a:latin typeface="Arial" charset="0"/>
              </a:rPr>
              <a:t>Solid</a:t>
            </a:r>
            <a:r>
              <a:rPr lang="en-US" sz="4400" b="1" dirty="0">
                <a:latin typeface="Arial" charset="0"/>
              </a:rPr>
              <a:t> (Snow / Sleet</a:t>
            </a:r>
            <a:r>
              <a:rPr lang="en-US" sz="4400" b="1" dirty="0" smtClean="0">
                <a:latin typeface="Arial" charset="0"/>
              </a:rPr>
              <a:t>)</a:t>
            </a:r>
          </a:p>
          <a:p>
            <a:pPr marL="0" indent="0" eaLnBrk="1" hangingPunct="1">
              <a:lnSpc>
                <a:spcPct val="50000"/>
              </a:lnSpc>
              <a:buNone/>
            </a:pPr>
            <a:endParaRPr lang="en-US" sz="4400" b="1" dirty="0">
              <a:latin typeface="Arial" charset="0"/>
            </a:endParaRPr>
          </a:p>
          <a:p>
            <a:pPr eaLnBrk="1" hangingPunct="1"/>
            <a:r>
              <a:rPr lang="en-US" sz="4400" b="1" u="sng" dirty="0">
                <a:latin typeface="Arial" charset="0"/>
              </a:rPr>
              <a:t>Liquid</a:t>
            </a:r>
            <a:r>
              <a:rPr lang="en-US" sz="4400" b="1" dirty="0">
                <a:latin typeface="Arial" charset="0"/>
              </a:rPr>
              <a:t> (Rain</a:t>
            </a:r>
            <a:r>
              <a:rPr lang="en-US" sz="4400" b="1" dirty="0" smtClean="0">
                <a:latin typeface="Arial" charset="0"/>
              </a:rPr>
              <a:t>)</a:t>
            </a:r>
          </a:p>
          <a:p>
            <a:pPr marL="0" indent="0" eaLnBrk="1" hangingPunct="1">
              <a:lnSpc>
                <a:spcPct val="50000"/>
              </a:lnSpc>
              <a:buNone/>
            </a:pPr>
            <a:endParaRPr lang="en-US" sz="4400" b="1" dirty="0">
              <a:latin typeface="Arial" charset="0"/>
            </a:endParaRPr>
          </a:p>
          <a:p>
            <a:pPr eaLnBrk="1" hangingPunct="1"/>
            <a:r>
              <a:rPr lang="en-US" sz="4400" b="1" u="sng" dirty="0">
                <a:latin typeface="Arial" charset="0"/>
              </a:rPr>
              <a:t>Gas</a:t>
            </a:r>
            <a:r>
              <a:rPr lang="en-US" sz="4400" b="1" dirty="0">
                <a:latin typeface="Arial" charset="0"/>
              </a:rPr>
              <a:t> (Cloud, fog, smog)</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1400" y="5638800"/>
            <a:ext cx="812800" cy="812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iterate type="lt">
                                    <p:tmPct val="0"/>
                                  </p:iterate>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10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 calcmode="lin" valueType="num">
                                      <p:cBhvr additive="base">
                                        <p:cTn id="13" dur="10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anim calcmode="lin" valueType="num">
                                      <p:cBhvr additive="base">
                                        <p:cTn id="19" dur="10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9225" fill="hold"/>
                                        <p:tgtEl>
                                          <p:spTgt spid="2"/>
                                        </p:tgtEl>
                                      </p:cBhvr>
                                    </p:cmd>
                                  </p:childTnLst>
                                </p:cTn>
                              </p:par>
                            </p:childTnLst>
                          </p:cTn>
                        </p:par>
                      </p:childTnLst>
                    </p:cTn>
                  </p:par>
                </p:childTnLst>
              </p:cTn>
              <p:nextCondLst>
                <p:cond evt="onClick" delay="0">
                  <p:tgtEl>
                    <p:spTgt spid="2"/>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0" y="0"/>
            <a:ext cx="9144000" cy="1981200"/>
          </a:xfrm>
        </p:spPr>
        <p:txBody>
          <a:bodyPr/>
          <a:lstStyle/>
          <a:p>
            <a:pPr algn="l" eaLnBrk="1" hangingPunct="1"/>
            <a:r>
              <a:rPr lang="en-US" b="1">
                <a:latin typeface="Arial" charset="0"/>
              </a:rPr>
              <a:t>How does the atmosphere stay around the Earth w/out going into space?</a:t>
            </a:r>
          </a:p>
        </p:txBody>
      </p:sp>
      <p:sp>
        <p:nvSpPr>
          <p:cNvPr id="37891" name="Rectangle 3"/>
          <p:cNvSpPr>
            <a:spLocks noGrp="1" noRot="1" noChangeArrowheads="1"/>
          </p:cNvSpPr>
          <p:nvPr>
            <p:ph type="body" idx="1"/>
          </p:nvPr>
        </p:nvSpPr>
        <p:spPr>
          <a:xfrm>
            <a:off x="1905000" y="2667000"/>
            <a:ext cx="5943600" cy="1447800"/>
          </a:xfrm>
        </p:spPr>
        <p:txBody>
          <a:bodyPr/>
          <a:lstStyle/>
          <a:p>
            <a:pPr eaLnBrk="1" hangingPunct="1"/>
            <a:r>
              <a:rPr lang="en-US" sz="8000" b="1" dirty="0">
                <a:latin typeface="Arial" charset="0"/>
              </a:rPr>
              <a:t>GRAVITY</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62400" y="5638800"/>
            <a:ext cx="812800" cy="812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789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311"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r>
              <a:rPr lang="en-US" sz="4800" b="1">
                <a:latin typeface="Arial" charset="0"/>
              </a:rPr>
              <a:t>Air Pressure</a:t>
            </a:r>
          </a:p>
        </p:txBody>
      </p:sp>
      <p:sp>
        <p:nvSpPr>
          <p:cNvPr id="30723" name="Rectangle 3"/>
          <p:cNvSpPr>
            <a:spLocks noGrp="1" noRot="1" noChangeArrowheads="1"/>
          </p:cNvSpPr>
          <p:nvPr>
            <p:ph type="body" idx="1"/>
          </p:nvPr>
        </p:nvSpPr>
        <p:spPr/>
        <p:txBody>
          <a:bodyPr/>
          <a:lstStyle/>
          <a:p>
            <a:pPr eaLnBrk="1" hangingPunct="1"/>
            <a:r>
              <a:rPr lang="en-US" sz="4400" b="1">
                <a:latin typeface="Arial" charset="0"/>
              </a:rPr>
              <a:t>The measure of the </a:t>
            </a:r>
            <a:r>
              <a:rPr lang="en-US" sz="4400" b="1" u="sng">
                <a:latin typeface="Arial" charset="0"/>
              </a:rPr>
              <a:t>force</a:t>
            </a:r>
            <a:r>
              <a:rPr lang="en-US" sz="4400" b="1">
                <a:latin typeface="Arial" charset="0"/>
              </a:rPr>
              <a:t> w/ which air molecules push on a surface.</a:t>
            </a:r>
          </a:p>
          <a:p>
            <a:pPr eaLnBrk="1" hangingPunct="1"/>
            <a:r>
              <a:rPr lang="en-US" sz="4400" b="1">
                <a:latin typeface="Arial" charset="0"/>
              </a:rPr>
              <a:t>Closer to Earth, air is more </a:t>
            </a:r>
            <a:r>
              <a:rPr lang="en-US" sz="4400" b="1" u="sng">
                <a:latin typeface="Arial" charset="0"/>
              </a:rPr>
              <a:t>dense</a:t>
            </a:r>
            <a:r>
              <a:rPr lang="en-US" sz="4400" b="1">
                <a:latin typeface="Arial" charset="0"/>
              </a:rPr>
              <a:t> causing more pressure.</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29400" y="5664200"/>
            <a:ext cx="812800" cy="812800"/>
          </a:xfrm>
          <a:prstGeom prst="rect">
            <a:avLst/>
          </a:prstGeom>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11266" name="Picture 5" descr="molec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
            <a:ext cx="44688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 y="304800"/>
            <a:ext cx="2438400" cy="6555641"/>
          </a:xfrm>
          <a:prstGeom prst="rect">
            <a:avLst/>
          </a:prstGeom>
          <a:noFill/>
        </p:spPr>
        <p:txBody>
          <a:bodyPr wrap="square" rtlCol="0">
            <a:spAutoFit/>
          </a:bodyPr>
          <a:lstStyle/>
          <a:p>
            <a:r>
              <a:rPr lang="en-US" sz="2000" b="1" dirty="0" smtClean="0">
                <a:solidFill>
                  <a:srgbClr val="FF6600"/>
                </a:solidFill>
              </a:rPr>
              <a:t>This is an illustration showing how air pressure is greater near the Earth’s surface.  Notice that there are more air molecule in the lower elevation.  Air molecules spread out as they rise, because there is less pressure</a:t>
            </a:r>
            <a:r>
              <a:rPr lang="en-US" sz="2000" dirty="0" smtClean="0">
                <a:solidFill>
                  <a:srgbClr val="FF6600"/>
                </a:solidFill>
              </a:rPr>
              <a:t>, </a:t>
            </a:r>
            <a:r>
              <a:rPr lang="en-US" sz="2000" b="1" dirty="0" smtClean="0">
                <a:solidFill>
                  <a:srgbClr val="FF6600"/>
                </a:solidFill>
              </a:rPr>
              <a:t>therefore, there</a:t>
            </a:r>
            <a:r>
              <a:rPr lang="en-US" sz="2000" dirty="0" smtClean="0">
                <a:solidFill>
                  <a:srgbClr val="FF6600"/>
                </a:solidFill>
              </a:rPr>
              <a:t> </a:t>
            </a:r>
            <a:r>
              <a:rPr lang="en-US" sz="2000" b="1" dirty="0" smtClean="0">
                <a:solidFill>
                  <a:srgbClr val="FF6600"/>
                </a:solidFill>
              </a:rPr>
              <a:t>are fewer air molecules on top of a mountain than at the base of the mountain.</a:t>
            </a:r>
            <a:endParaRPr lang="en-US" sz="2000" b="1"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2993</TotalTime>
  <Words>528</Words>
  <Application>Microsoft Macintosh PowerPoint</Application>
  <PresentationFormat>On-screen Show (4:3)</PresentationFormat>
  <Paragraphs>86</Paragraphs>
  <Slides>25</Slides>
  <Notes>1</Notes>
  <HiddenSlides>0</HiddenSlides>
  <MMClips>9</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Clouds</vt:lpstr>
      <vt:lpstr> OUR ATMOSPHERE</vt:lpstr>
      <vt:lpstr>ATMOSPERE</vt:lpstr>
      <vt:lpstr>Atmospheric Gases</vt:lpstr>
      <vt:lpstr>Trace Gases</vt:lpstr>
      <vt:lpstr>PowerPoint Presentation</vt:lpstr>
      <vt:lpstr>Describe 3 physical states of water:</vt:lpstr>
      <vt:lpstr>How does the atmosphere stay around the Earth w/out going into space?</vt:lpstr>
      <vt:lpstr>Air Pressure</vt:lpstr>
      <vt:lpstr>PowerPoint Presentation</vt:lpstr>
      <vt:lpstr>Name the Layers of the Atmosphere</vt:lpstr>
      <vt:lpstr>Troposphere</vt:lpstr>
      <vt:lpstr>Stratosphere</vt:lpstr>
      <vt:lpstr>Ozone</vt:lpstr>
      <vt:lpstr>Mesosphere</vt:lpstr>
      <vt:lpstr>Thermosphere</vt:lpstr>
      <vt:lpstr>Ionosphere</vt:lpstr>
      <vt:lpstr>PowerPoint Presentation</vt:lpstr>
      <vt:lpstr>Exosphere</vt:lpstr>
      <vt:lpstr>PowerPoint Presentation</vt:lpstr>
      <vt:lpstr> Temperature and Air Pressure</vt:lpstr>
      <vt:lpstr>Why does the troposphere, in which we live, feel hotter than the thermosphere when the tempo of the thermosphere reaches over 1,000o?</vt:lpstr>
      <vt:lpstr>PowerPoint Presentation</vt:lpstr>
      <vt:lpstr>How do you measure air pressure in the atmosphere?</vt:lpstr>
      <vt:lpstr>How to read a barometer:</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ATMOSPHERE</dc:title>
  <dc:creator>SHEILA</dc:creator>
  <cp:lastModifiedBy>Lacey Lively</cp:lastModifiedBy>
  <cp:revision>54</cp:revision>
  <dcterms:created xsi:type="dcterms:W3CDTF">2006-03-27T02:29:57Z</dcterms:created>
  <dcterms:modified xsi:type="dcterms:W3CDTF">2014-09-24T18:37:43Z</dcterms:modified>
</cp:coreProperties>
</file>